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61" r:id="rId3"/>
  </p:sldMasterIdLst>
  <p:notesMasterIdLst>
    <p:notesMasterId r:id="rId21"/>
  </p:notesMasterIdLst>
  <p:sldIdLst>
    <p:sldId id="259" r:id="rId4"/>
    <p:sldId id="433" r:id="rId5"/>
    <p:sldId id="434" r:id="rId6"/>
    <p:sldId id="428" r:id="rId7"/>
    <p:sldId id="429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46" r:id="rId20"/>
  </p:sldIdLst>
  <p:sldSz cx="12192000" cy="6858000"/>
  <p:notesSz cx="6858000" cy="9947275"/>
  <p:embeddedFontLs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rico fabbri" initials="ef" lastIdx="1" clrIdx="0">
    <p:extLst>
      <p:ext uri="{19B8F6BF-5375-455C-9EA6-DF929625EA0E}">
        <p15:presenceInfo xmlns:p15="http://schemas.microsoft.com/office/powerpoint/2012/main" userId="217b1b72ff7b56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6"/>
    <a:srgbClr val="80C3ED"/>
    <a:srgbClr val="CCECFF"/>
    <a:srgbClr val="FDB813"/>
    <a:srgbClr val="385723"/>
    <a:srgbClr val="6600CC"/>
    <a:srgbClr val="6600FF"/>
    <a:srgbClr val="3EAD49"/>
    <a:srgbClr val="9DC3E6"/>
    <a:srgbClr val="559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58ED17-47F3-46C9-9B27-2E142AE0E0F6}" v="69" dt="2023-09-18T10:38:16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81046" autoAdjust="0"/>
  </p:normalViewPr>
  <p:slideViewPr>
    <p:cSldViewPr snapToGrid="0">
      <p:cViewPr varScale="1">
        <p:scale>
          <a:sx n="92" d="100"/>
          <a:sy n="92" d="100"/>
        </p:scale>
        <p:origin x="15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87789\Desktop\Afol%20MB2\Gara%20Osservatorio%2021-22-23\Webinar%20Dimissioni\Redditi%202019%20-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87789\Desktop\Afol%20MB2\Gara%20Osservatorio%2021-22-23\Webinar%20Dimissioni\Redditi%202019%20-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87789\Desktop\Afol%20MB2\Gara%20Osservatorio%2021-22-23\Webinar%20Dimissioni\Redditi%202019%20-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29329610811405E-2"/>
          <c:y val="6.7865766333659603E-3"/>
          <c:w val="0.83173262208490728"/>
          <c:h val="0.932228001550295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Redditi!$C$170</c:f>
              <c:strCache>
                <c:ptCount val="1"/>
                <c:pt idx="0">
                  <c:v>Dirigente / Impiegato</c:v>
                </c:pt>
              </c:strCache>
            </c:strRef>
          </c:tx>
          <c:spPr>
            <a:solidFill>
              <a:srgbClr val="80C3E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092403292876389"/>
                  <c:y val="5.0901677730351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75-4E6A-8CEF-F5BC8B58D5C5}"/>
                </c:ext>
              </c:extLst>
            </c:dLbl>
            <c:dLbl>
              <c:idx val="1"/>
              <c:layout>
                <c:manualLayout>
                  <c:x val="1.7030269628056229E-2"/>
                  <c:y val="9.602552575773351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08-474E-BFB5-4FE575EB1E0F}"/>
                </c:ext>
              </c:extLst>
            </c:dLbl>
            <c:dLbl>
              <c:idx val="4"/>
              <c:layout>
                <c:manualLayout>
                  <c:x val="9.53695099171148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08-474E-BFB5-4FE575EB1E0F}"/>
                </c:ext>
              </c:extLst>
            </c:dLbl>
            <c:dLbl>
              <c:idx val="9"/>
              <c:layout>
                <c:manualLayout>
                  <c:x val="0.13624215702444983"/>
                  <c:y val="-1.20031907197166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08-474E-BFB5-4FE575EB1E0F}"/>
                </c:ext>
              </c:extLst>
            </c:dLbl>
            <c:dLbl>
              <c:idx val="10"/>
              <c:layout>
                <c:manualLayout>
                  <c:x val="0.11921215558961612"/>
                  <c:y val="-2.61890822871276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08-474E-BFB5-4FE575EB1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Redditi!$B$171:$B$181</c:f>
              <c:strCache>
                <c:ptCount val="11"/>
                <c:pt idx="0">
                  <c:v>Varese</c:v>
                </c:pt>
                <c:pt idx="1">
                  <c:v>Como</c:v>
                </c:pt>
                <c:pt idx="2">
                  <c:v>Sondrio</c:v>
                </c:pt>
                <c:pt idx="3">
                  <c:v>Milano</c:v>
                </c:pt>
                <c:pt idx="4">
                  <c:v>Bergamo</c:v>
                </c:pt>
                <c:pt idx="5">
                  <c:v>Brescia</c:v>
                </c:pt>
                <c:pt idx="6">
                  <c:v>Pavia</c:v>
                </c:pt>
                <c:pt idx="7">
                  <c:v>Cremona</c:v>
                </c:pt>
                <c:pt idx="8">
                  <c:v>Mantova</c:v>
                </c:pt>
                <c:pt idx="9">
                  <c:v>Lecco</c:v>
                </c:pt>
                <c:pt idx="10">
                  <c:v>Lodi</c:v>
                </c:pt>
              </c:strCache>
            </c:strRef>
          </c:cat>
          <c:val>
            <c:numRef>
              <c:f>Redditi!$C$171:$C$181</c:f>
              <c:numCache>
                <c:formatCode>0.0%</c:formatCode>
                <c:ptCount val="11"/>
                <c:pt idx="0">
                  <c:v>-2.2771633051398923E-2</c:v>
                </c:pt>
                <c:pt idx="1">
                  <c:v>-6.2880324543610658E-2</c:v>
                </c:pt>
                <c:pt idx="2">
                  <c:v>-9.3184979137691221E-2</c:v>
                </c:pt>
                <c:pt idx="3">
                  <c:v>0.11386696730552412</c:v>
                </c:pt>
                <c:pt idx="4">
                  <c:v>-6.2162162162162152E-2</c:v>
                </c:pt>
                <c:pt idx="5">
                  <c:v>-9.9300699300699291E-2</c:v>
                </c:pt>
                <c:pt idx="6">
                  <c:v>-0.11647727272727276</c:v>
                </c:pt>
                <c:pt idx="7">
                  <c:v>-9.8532494758909864E-2</c:v>
                </c:pt>
                <c:pt idx="8">
                  <c:v>-9.8532494758909864E-2</c:v>
                </c:pt>
                <c:pt idx="9">
                  <c:v>-2.9469548133595355E-2</c:v>
                </c:pt>
                <c:pt idx="10">
                  <c:v>-4.8699132755170141E-2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75-4E6A-8CEF-F5BC8B58D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498904511"/>
        <c:axId val="1498899231"/>
      </c:barChart>
      <c:catAx>
        <c:axId val="1498904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98899231"/>
        <c:crosses val="autoZero"/>
        <c:auto val="1"/>
        <c:lblAlgn val="ctr"/>
        <c:lblOffset val="100"/>
        <c:noMultiLvlLbl val="0"/>
      </c:catAx>
      <c:valAx>
        <c:axId val="149889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9890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14693202140431E-2"/>
          <c:y val="4.9803853718874604E-3"/>
          <c:w val="0.85469917282917174"/>
          <c:h val="0.934034192811774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Redditi!$D$170</c:f>
              <c:strCache>
                <c:ptCount val="1"/>
                <c:pt idx="0">
                  <c:v>Operaio</c:v>
                </c:pt>
              </c:strCache>
            </c:strRef>
          </c:tx>
          <c:spPr>
            <a:solidFill>
              <a:srgbClr val="80C3ED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9729682634332082E-2"/>
                  <c:y val="-9.39012334424548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D8-4389-A319-302E0D8BD36C}"/>
                </c:ext>
              </c:extLst>
            </c:dLbl>
            <c:dLbl>
              <c:idx val="5"/>
              <c:layout>
                <c:manualLayout>
                  <c:x val="0.16601958313407303"/>
                  <c:y val="7.190484314145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D3-4F3C-AAA7-357A0CA41757}"/>
                </c:ext>
              </c:extLst>
            </c:dLbl>
            <c:dLbl>
              <c:idx val="8"/>
              <c:layout>
                <c:manualLayout>
                  <c:x val="0.1430920942402061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D3-4F3C-AAA7-357A0CA41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Redditi!$B$171:$B$181</c:f>
              <c:strCache>
                <c:ptCount val="11"/>
                <c:pt idx="0">
                  <c:v>Varese</c:v>
                </c:pt>
                <c:pt idx="1">
                  <c:v>Como</c:v>
                </c:pt>
                <c:pt idx="2">
                  <c:v>Sondrio</c:v>
                </c:pt>
                <c:pt idx="3">
                  <c:v>Milano</c:v>
                </c:pt>
                <c:pt idx="4">
                  <c:v>Bergamo</c:v>
                </c:pt>
                <c:pt idx="5">
                  <c:v>Brescia</c:v>
                </c:pt>
                <c:pt idx="6">
                  <c:v>Pavia</c:v>
                </c:pt>
                <c:pt idx="7">
                  <c:v>Cremona</c:v>
                </c:pt>
                <c:pt idx="8">
                  <c:v>Mantova</c:v>
                </c:pt>
                <c:pt idx="9">
                  <c:v>Lecco</c:v>
                </c:pt>
                <c:pt idx="10">
                  <c:v>Lodi</c:v>
                </c:pt>
              </c:strCache>
            </c:strRef>
          </c:cat>
          <c:val>
            <c:numRef>
              <c:f>Redditi!$D$171:$D$181</c:f>
              <c:numCache>
                <c:formatCode>0.0%</c:formatCode>
                <c:ptCount val="11"/>
                <c:pt idx="0">
                  <c:v>6.9747166521360125E-3</c:v>
                </c:pt>
                <c:pt idx="1">
                  <c:v>-2.244165170556553E-2</c:v>
                </c:pt>
                <c:pt idx="2">
                  <c:v>1.8949181739879317E-2</c:v>
                </c:pt>
                <c:pt idx="3">
                  <c:v>-4.3996333638863468E-2</c:v>
                </c:pt>
                <c:pt idx="4">
                  <c:v>2.3993144815766868E-2</c:v>
                </c:pt>
                <c:pt idx="5">
                  <c:v>-1.7590149516272077E-3</c:v>
                </c:pt>
                <c:pt idx="6">
                  <c:v>-2.8906955736224055E-2</c:v>
                </c:pt>
                <c:pt idx="7">
                  <c:v>1.3852813852813865E-2</c:v>
                </c:pt>
                <c:pt idx="8">
                  <c:v>-7.9646017699114922E-3</c:v>
                </c:pt>
                <c:pt idx="9">
                  <c:v>5.7119205298013204E-2</c:v>
                </c:pt>
                <c:pt idx="10">
                  <c:v>5.2401746724889718E-3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D3-4F3C-AAA7-357A0CA41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906769087"/>
        <c:axId val="1906777247"/>
      </c:barChart>
      <c:catAx>
        <c:axId val="1906769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6777247"/>
        <c:crosses val="autoZero"/>
        <c:auto val="0"/>
        <c:lblAlgn val="ctr"/>
        <c:lblOffset val="100"/>
        <c:noMultiLvlLbl val="0"/>
      </c:catAx>
      <c:valAx>
        <c:axId val="1906777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6769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133173596081E-2"/>
          <c:y val="7.4781904921380708E-3"/>
          <c:w val="0.85739021668548809"/>
          <c:h val="0.922302089181761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Redditi!$E$170</c:f>
              <c:strCache>
                <c:ptCount val="1"/>
                <c:pt idx="0">
                  <c:v>apprendista</c:v>
                </c:pt>
              </c:strCache>
            </c:strRef>
          </c:tx>
          <c:spPr>
            <a:solidFill>
              <a:srgbClr val="80C3E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2314949162475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A0-49CA-AA9D-04D9F9195C7A}"/>
                </c:ext>
              </c:extLst>
            </c:dLbl>
            <c:dLbl>
              <c:idx val="1"/>
              <c:layout>
                <c:manualLayout>
                  <c:x val="9.80979250635273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A0-49CA-AA9D-04D9F9195C7A}"/>
                </c:ext>
              </c:extLst>
            </c:dLbl>
            <c:dLbl>
              <c:idx val="6"/>
              <c:layout>
                <c:manualLayout>
                  <c:x val="0.1113265314549616"/>
                  <c:y val="-2.6825013652015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A0-49CA-AA9D-04D9F9195C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Redditi!$B$171:$B$181</c:f>
              <c:strCache>
                <c:ptCount val="11"/>
                <c:pt idx="0">
                  <c:v>Varese</c:v>
                </c:pt>
                <c:pt idx="1">
                  <c:v>Como</c:v>
                </c:pt>
                <c:pt idx="2">
                  <c:v>Sondrio</c:v>
                </c:pt>
                <c:pt idx="3">
                  <c:v>Milano</c:v>
                </c:pt>
                <c:pt idx="4">
                  <c:v>Bergamo</c:v>
                </c:pt>
                <c:pt idx="5">
                  <c:v>Brescia</c:v>
                </c:pt>
                <c:pt idx="6">
                  <c:v>Pavia</c:v>
                </c:pt>
                <c:pt idx="7">
                  <c:v>Cremona</c:v>
                </c:pt>
                <c:pt idx="8">
                  <c:v>Mantova</c:v>
                </c:pt>
                <c:pt idx="9">
                  <c:v>Lecco</c:v>
                </c:pt>
                <c:pt idx="10">
                  <c:v>Lodi</c:v>
                </c:pt>
              </c:strCache>
            </c:strRef>
          </c:cat>
          <c:val>
            <c:numRef>
              <c:f>Redditi!$E$171:$E$181</c:f>
              <c:numCache>
                <c:formatCode>0.0%</c:formatCode>
                <c:ptCount val="11"/>
                <c:pt idx="0">
                  <c:v>-1.0033444816053495E-2</c:v>
                </c:pt>
                <c:pt idx="1">
                  <c:v>-1.2290502793296226E-2</c:v>
                </c:pt>
                <c:pt idx="2">
                  <c:v>3.3084311632870733E-2</c:v>
                </c:pt>
                <c:pt idx="3">
                  <c:v>9.940357852882703E-2</c:v>
                </c:pt>
                <c:pt idx="4">
                  <c:v>4.3956043956043019E-3</c:v>
                </c:pt>
                <c:pt idx="5">
                  <c:v>3.3003300330032301E-3</c:v>
                </c:pt>
                <c:pt idx="6">
                  <c:v>-3.3222591362127509E-3</c:v>
                </c:pt>
                <c:pt idx="7">
                  <c:v>5.4884742041711237E-3</c:v>
                </c:pt>
                <c:pt idx="8">
                  <c:v>2.3706896551724019E-2</c:v>
                </c:pt>
                <c:pt idx="9">
                  <c:v>1.1025358324145299E-3</c:v>
                </c:pt>
                <c:pt idx="10">
                  <c:v>4.5310853530031579E-2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A0-49CA-AA9D-04D9F9195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973651871"/>
        <c:axId val="1973650911"/>
      </c:barChart>
      <c:catAx>
        <c:axId val="1973651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73650911"/>
        <c:crosses val="autoZero"/>
        <c:auto val="1"/>
        <c:lblAlgn val="ctr"/>
        <c:lblOffset val="100"/>
        <c:noMultiLvlLbl val="0"/>
      </c:catAx>
      <c:valAx>
        <c:axId val="1973650911"/>
        <c:scaling>
          <c:orientation val="minMax"/>
          <c:max val="0.12000000000000001"/>
          <c:min val="-5.000000000000001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73651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itchFamily="2" charset="0"/>
              </a:defRPr>
            </a:lvl1pPr>
          </a:lstStyle>
          <a:p>
            <a:fld id="{8C4B4BA1-D954-4FD5-8AEA-E31F73F2208E}" type="datetimeFigureOut">
              <a:rPr lang="it-IT" smtClean="0"/>
              <a:pPr/>
              <a:t>19/09/2023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itchFamily="2" charset="0"/>
              </a:defRPr>
            </a:lvl1pPr>
          </a:lstStyle>
          <a:p>
            <a:fld id="{DB63A5AE-C844-4811-A4AB-2CC42BC3CA0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950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3A5AE-C844-4811-A4AB-2CC42BC3CA0E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130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3A5AE-C844-4811-A4AB-2CC42BC3CA0E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44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800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  <a:p>
            <a:r>
              <a:rPr lang="it-IT" sz="18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* Fra i soggetti che non appartengono a coloro che hanno avuto una comunicazione obbligatoria di assunzione (si tratta del 22,9%) ve ne sono alcuni – di cui non abbiamo evidenze – che aprono una partita IVA, avviano un praticantato e/o vanno a lavorare all’estero</a:t>
            </a:r>
          </a:p>
          <a:p>
            <a:r>
              <a:rPr lang="it-IT" sz="18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**Da questi ragionamenti sono esclusi i contratti che vengono trasformati automaticamente in contratti a tempo indeterminato al termine del periodo di apprendistato. Infatti, di tali trasformazioni (essendo venuto meno l’obbligo di comunicazione obbligatoria), non se ne sa nulla.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3A5AE-C844-4811-A4AB-2CC42BC3CA0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219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* Il totale, naturalmente, non riporta le cesure pari a 2.425 unità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3A5AE-C844-4811-A4AB-2CC42BC3CA0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902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* Il totale, naturalmente, non riporta le cesure pari a 2.425 unità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3A5AE-C844-4811-A4AB-2CC42BC3CA0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27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3A5AE-C844-4811-A4AB-2CC42BC3CA0E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744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D67D3A-ADB6-7D61-3C3C-5F1EAC36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36" y="120770"/>
            <a:ext cx="10982864" cy="526211"/>
          </a:xfrm>
        </p:spPr>
        <p:txBody>
          <a:bodyPr>
            <a:normAutofit/>
          </a:bodyPr>
          <a:lstStyle>
            <a:lvl1pPr>
              <a:defRPr sz="2800" b="1">
                <a:latin typeface="Montserrat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E082B0-15B4-DB0F-E33D-7A6F57DF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36" y="888520"/>
            <a:ext cx="11608628" cy="55036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800">
                <a:latin typeface="Montserrat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95995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85EAB9A9-F1AC-DBF4-B19F-F0487AD7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36" y="149466"/>
            <a:ext cx="10956983" cy="488889"/>
          </a:xfrm>
        </p:spPr>
        <p:txBody>
          <a:bodyPr>
            <a:normAutofit/>
          </a:bodyPr>
          <a:lstStyle>
            <a:lvl1pPr>
              <a:defRPr sz="2800" b="1">
                <a:latin typeface="Montserrat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92849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4"/>
            <a:ext cx="3901440" cy="25118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Montserrat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4"/>
            <a:ext cx="2804160" cy="25118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Montserrat" pitchFamily="2" charset="0"/>
              </a:defRPr>
            </a:lvl1pPr>
          </a:lstStyle>
          <a:p>
            <a:fld id="{71A3DFED-376B-D949-9A58-7A77D77A93C1}" type="datetime1">
              <a:rPr lang="it-IT" smtClean="0"/>
              <a:pPr/>
              <a:t>19/09/2023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674629" y="6434398"/>
            <a:ext cx="316526" cy="25118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Montserrat" pitchFamily="2" charset="0"/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196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4C72DC-DECA-898D-FC21-652319282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Montserrat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5778F9-211C-CA7D-A339-0AB6EFB8E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B6BB4B-7C77-B0A3-CB37-B627BA89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" pitchFamily="2" charset="0"/>
              </a:defRPr>
            </a:lvl1pPr>
          </a:lstStyle>
          <a:p>
            <a:fld id="{F4137BAA-77EE-43D8-A9FE-3207BBA05B47}" type="datetimeFigureOut">
              <a:rPr lang="it-IT" smtClean="0"/>
              <a:pPr/>
              <a:t>19/09/2023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1CC992-9034-61C2-AB2F-64ED84DBD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8FADDD-965F-E153-5EF0-01E185A8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itchFamily="2" charset="0"/>
              </a:defRPr>
            </a:lvl1pPr>
          </a:lstStyle>
          <a:p>
            <a:fld id="{1BC7233B-69DC-4D9B-94AC-5DE04118883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1964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1DF2F57-408F-AD16-5AAE-FE9475233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138024"/>
            <a:ext cx="11016626" cy="496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6A727D-8F2F-763A-9DC8-050F1FF4D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056" y="859465"/>
            <a:ext cx="11668267" cy="561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it-IT" dirty="0"/>
          </a:p>
        </p:txBody>
      </p:sp>
      <p:sp>
        <p:nvSpPr>
          <p:cNvPr id="4" name="bk object 16">
            <a:extLst>
              <a:ext uri="{FF2B5EF4-FFF2-40B4-BE49-F238E27FC236}">
                <a16:creationId xmlns:a16="http://schemas.microsoft.com/office/drawing/2014/main" id="{92F249D1-0985-580F-8D32-595C946B8D06}"/>
              </a:ext>
            </a:extLst>
          </p:cNvPr>
          <p:cNvSpPr/>
          <p:nvPr userDrawn="1"/>
        </p:nvSpPr>
        <p:spPr>
          <a:xfrm>
            <a:off x="0" y="1"/>
            <a:ext cx="230909" cy="6857999"/>
          </a:xfrm>
          <a:custGeom>
            <a:avLst/>
            <a:gdLst/>
            <a:ahLst/>
            <a:cxnLst/>
            <a:rect l="l" t="t" r="r" b="b"/>
            <a:pathLst>
              <a:path w="803275" h="803275">
                <a:moveTo>
                  <a:pt x="0" y="803198"/>
                </a:moveTo>
                <a:lnTo>
                  <a:pt x="803198" y="803198"/>
                </a:lnTo>
                <a:lnTo>
                  <a:pt x="803198" y="0"/>
                </a:lnTo>
                <a:lnTo>
                  <a:pt x="0" y="0"/>
                </a:lnTo>
                <a:lnTo>
                  <a:pt x="0" y="8031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 lIns="0" tIns="0" rIns="0" bIns="0" rtlCol="0"/>
          <a:lstStyle/>
          <a:p>
            <a:endParaRPr sz="2263" dirty="0">
              <a:latin typeface="Montserrat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B9FD1B3-9D7F-D012-9345-BECA428321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944" y="168970"/>
            <a:ext cx="264735" cy="35074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DF13D08-A845-7138-6B4F-28B72F21E6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612" y="58368"/>
            <a:ext cx="398741" cy="49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2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093F6F4F-57D5-EFFB-125D-F74767F66236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1"/>
            <a:chExt cx="12192000" cy="6858002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C5AF663A-C340-8CEA-730A-9CDA6A75CD9E}"/>
                </a:ext>
              </a:extLst>
            </p:cNvPr>
            <p:cNvSpPr/>
            <p:nvPr/>
          </p:nvSpPr>
          <p:spPr>
            <a:xfrm>
              <a:off x="5317435" y="-1"/>
              <a:ext cx="6874565" cy="6858001"/>
            </a:xfrm>
            <a:prstGeom prst="rect">
              <a:avLst/>
            </a:prstGeom>
            <a:solidFill>
              <a:srgbClr val="0054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Montserrat" pitchFamily="2" charset="0"/>
              </a:endParaRPr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B2E9735-6ECE-FB50-9A70-7070D648D931}"/>
                </a:ext>
              </a:extLst>
            </p:cNvPr>
            <p:cNvSpPr/>
            <p:nvPr/>
          </p:nvSpPr>
          <p:spPr>
            <a:xfrm>
              <a:off x="0" y="0"/>
              <a:ext cx="5327223" cy="6858001"/>
            </a:xfrm>
            <a:prstGeom prst="rect">
              <a:avLst/>
            </a:prstGeom>
            <a:solidFill>
              <a:srgbClr val="80C3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Montserrat" pitchFamily="2" charset="0"/>
              </a:endParaRP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EC72DD5-6BE0-0B0E-E956-BA1DE7E61AC1}"/>
              </a:ext>
            </a:extLst>
          </p:cNvPr>
          <p:cNvSpPr txBox="1"/>
          <p:nvPr/>
        </p:nvSpPr>
        <p:spPr>
          <a:xfrm>
            <a:off x="217868" y="107757"/>
            <a:ext cx="57096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Montserrat" pitchFamily="2" charset="0"/>
              </a:rPr>
              <a:t>Dati economici a sostegno del policy making</a:t>
            </a:r>
          </a:p>
          <a:p>
            <a:r>
              <a:rPr lang="it-IT" b="1" dirty="0">
                <a:latin typeface="Montserrat" pitchFamily="2" charset="0"/>
              </a:rPr>
              <a:t>Un’analisi di medio periodo</a:t>
            </a:r>
          </a:p>
          <a:p>
            <a:endParaRPr lang="it-IT" dirty="0">
              <a:latin typeface="Montserrat" pitchFamily="2" charset="0"/>
            </a:endParaRPr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A1EE6598-DAD9-F9EA-57B1-4BA271375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" y="5735505"/>
            <a:ext cx="3900558" cy="1122494"/>
          </a:xfrm>
          <a:prstGeom prst="rect">
            <a:avLst/>
          </a:prstGeom>
        </p:spPr>
      </p:pic>
      <p:pic>
        <p:nvPicPr>
          <p:cNvPr id="7" name="Immagine 6" descr="Immagine che contiene Elementi grafici, grafica, simbolo, clipart&#10;&#10;Descrizione generata automaticamente">
            <a:extLst>
              <a:ext uri="{FF2B5EF4-FFF2-40B4-BE49-F238E27FC236}">
                <a16:creationId xmlns:a16="http://schemas.microsoft.com/office/drawing/2014/main" id="{929538E1-129F-F82C-EB45-D8D07F1B9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49" y="3490172"/>
            <a:ext cx="3241461" cy="3749072"/>
          </a:xfrm>
          <a:prstGeom prst="rect">
            <a:avLst/>
          </a:prstGeom>
        </p:spPr>
      </p:pic>
      <p:pic>
        <p:nvPicPr>
          <p:cNvPr id="9" name="Immagine 8" descr="Immagine che contiene vestiti, muro, persona, interno&#10;&#10;Descrizione generata automaticamente">
            <a:extLst>
              <a:ext uri="{FF2B5EF4-FFF2-40B4-BE49-F238E27FC236}">
                <a16:creationId xmlns:a16="http://schemas.microsoft.com/office/drawing/2014/main" id="{D650C62F-4F92-498B-2F76-F23DC5D7F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69" y="1108067"/>
            <a:ext cx="7276309" cy="4853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09F6A6-3FF5-AACC-E0D3-DF0350716B63}"/>
              </a:ext>
            </a:extLst>
          </p:cNvPr>
          <p:cNvSpPr txBox="1"/>
          <p:nvPr/>
        </p:nvSpPr>
        <p:spPr>
          <a:xfrm>
            <a:off x="217868" y="2162366"/>
            <a:ext cx="67034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OSSERVATORIO DEL MERCATO DEL LAVORO E DELLA FORMAZIONE</a:t>
            </a:r>
            <a:br>
              <a:rPr lang="it-IT" sz="4000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</a:br>
            <a:endParaRPr lang="it-IT" dirty="0">
              <a:latin typeface="Montserrat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3EA96E-D5DB-BD89-3C33-7398415410B7}"/>
              </a:ext>
            </a:extLst>
          </p:cNvPr>
          <p:cNvSpPr txBox="1"/>
          <p:nvPr/>
        </p:nvSpPr>
        <p:spPr>
          <a:xfrm>
            <a:off x="7315201" y="6056671"/>
            <a:ext cx="460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Montserrat" pitchFamily="2" charset="0"/>
              </a:rPr>
              <a:t>21 settembre 2023</a:t>
            </a:r>
          </a:p>
        </p:txBody>
      </p:sp>
      <p:pic>
        <p:nvPicPr>
          <p:cNvPr id="4" name="Immagine 7" descr="Immagine che contiene logo&#10;&#10;Descrizione generata automaticamente">
            <a:extLst>
              <a:ext uri="{FF2B5EF4-FFF2-40B4-BE49-F238E27FC236}">
                <a16:creationId xmlns:a16="http://schemas.microsoft.com/office/drawing/2014/main" id="{CC2198A1-0EEB-BE71-643B-F610A61066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1897"/>
          <a:stretch/>
        </p:blipFill>
        <p:spPr>
          <a:xfrm>
            <a:off x="10115013" y="72148"/>
            <a:ext cx="737180" cy="832509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A6D93112-3BFE-B1FF-43A7-F253280DC7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521" y="0"/>
            <a:ext cx="1082611" cy="97680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3FAFA35-A669-1717-2CA7-968BE630D397}"/>
              </a:ext>
            </a:extLst>
          </p:cNvPr>
          <p:cNvSpPr txBox="1"/>
          <p:nvPr/>
        </p:nvSpPr>
        <p:spPr>
          <a:xfrm>
            <a:off x="230614" y="4055191"/>
            <a:ext cx="45204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54A6"/>
                </a:solidFill>
                <a:latin typeface="Montserrat" pitchFamily="2" charset="0"/>
                <a:cs typeface="Arial" panose="020B0604020202020204" pitchFamily="34" charset="0"/>
              </a:rPr>
              <a:t>Le dimissioni volontarie nella Provincia di Monza e della Brianza</a:t>
            </a:r>
          </a:p>
        </p:txBody>
      </p:sp>
    </p:spTree>
    <p:extLst>
      <p:ext uri="{BB962C8B-B14F-4D97-AF65-F5344CB8AC3E}">
        <p14:creationId xmlns:p14="http://schemas.microsoft.com/office/powerpoint/2010/main" val="4007871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A2CB863C-E024-96DC-30EF-3A2936F9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3" y="194533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B54A3FF-9A75-114F-5008-2D0A350F9D8D}"/>
              </a:ext>
            </a:extLst>
          </p:cNvPr>
          <p:cNvSpPr txBox="1"/>
          <p:nvPr/>
        </p:nvSpPr>
        <p:spPr>
          <a:xfrm>
            <a:off x="369046" y="1101733"/>
            <a:ext cx="11604416" cy="5386908"/>
          </a:xfrm>
          <a:prstGeom prst="rect">
            <a:avLst/>
          </a:prstGeom>
          <a:noFill/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Il </a:t>
            </a:r>
            <a:r>
              <a:rPr lang="it-IT" b="1" dirty="0">
                <a:solidFill>
                  <a:srgbClr val="0054A6"/>
                </a:solidFill>
                <a:effectLst/>
                <a:latin typeface="Montserrat" pitchFamily="2" charset="0"/>
                <a:cs typeface="Mangal" panose="02040503050203030202" pitchFamily="18" charset="0"/>
              </a:rPr>
              <a:t>tempo indeterminato</a:t>
            </a:r>
            <a:r>
              <a:rPr lang="it-IT" b="1" dirty="0">
                <a:solidFill>
                  <a:srgbClr val="0054A6"/>
                </a:solidFill>
                <a:latin typeface="Montserrat" pitchFamily="2" charset="0"/>
                <a:cs typeface="Mangal" panose="02040503050203030202" pitchFamily="18" charset="0"/>
              </a:rPr>
              <a:t> 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  <a:sym typeface="Wingdings" panose="05000000000000000000" pitchFamily="2" charset="2"/>
              </a:rPr>
              <a:t> 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la probabilità che un lavoratore domiciliato in provincia di Monza Brianza ha di ottenere – dopo la cessazione – un nuovo contratto a tempo indeterminato è pari al 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48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%. Quella di ottenere un contratto a tempo determinato, è pari invece al 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23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%. I rischi di </a:t>
            </a:r>
            <a:r>
              <a:rPr lang="it-IT" i="1" dirty="0">
                <a:effectLst/>
                <a:latin typeface="Montserrat" pitchFamily="2" charset="0"/>
                <a:cs typeface="Mangal" panose="02040503050203030202" pitchFamily="18" charset="0"/>
              </a:rPr>
              <a:t>downgrading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 contrattuale ammontano al 28%.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Il </a:t>
            </a:r>
            <a:r>
              <a:rPr lang="it-IT" b="1" dirty="0">
                <a:solidFill>
                  <a:srgbClr val="0054A6"/>
                </a:solidFill>
                <a:latin typeface="Montserrat" pitchFamily="2" charset="0"/>
                <a:cs typeface="Mangal" panose="02040503050203030202" pitchFamily="18" charset="0"/>
              </a:rPr>
              <a:t>tempo determinato 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  <a:sym typeface="Wingdings" panose="05000000000000000000" pitchFamily="2" charset="2"/>
              </a:rPr>
              <a:t> la probabilità 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di ottenere un altro contratto a termine ammonta al 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54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%, mentre l’</a:t>
            </a:r>
            <a:r>
              <a:rPr lang="it-IT" i="1" dirty="0">
                <a:effectLst/>
                <a:latin typeface="Montserrat" pitchFamily="2" charset="0"/>
                <a:cs typeface="Mangal" panose="02040503050203030202" pitchFamily="18" charset="0"/>
              </a:rPr>
              <a:t>upgrading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 contrattuale (il passaggio al tempo indeterminato) riguarda 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il 19% dei dimissionari. 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Le </a:t>
            </a:r>
            <a:r>
              <a:rPr lang="it-IT" b="1" dirty="0">
                <a:solidFill>
                  <a:srgbClr val="0054A6"/>
                </a:solidFill>
                <a:latin typeface="Montserrat" pitchFamily="2" charset="0"/>
                <a:cs typeface="Mangal" panose="02040503050203030202" pitchFamily="18" charset="0"/>
              </a:rPr>
              <a:t>co.co.co 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  <a:sym typeface="Wingdings" panose="05000000000000000000" pitchFamily="2" charset="2"/>
              </a:rPr>
              <a:t> sono 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dei veri e propri </a:t>
            </a:r>
            <a:r>
              <a:rPr lang="it-IT" i="1" dirty="0" err="1">
                <a:effectLst/>
                <a:latin typeface="Montserrat" pitchFamily="2" charset="0"/>
                <a:cs typeface="Mangal" panose="02040503050203030202" pitchFamily="18" charset="0"/>
              </a:rPr>
              <a:t>passepartout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, in grado di introdurre a forme di regolazione del rapporto di lavoro qualitativamente migliori: chi cessa una collaborazione coordinata e continuativa ne ottiene un’altra nel 18% dei casi, Nel 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32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% dei casi invece – dopo le dimissioni – ottiene un contratto a tempo determinato e, nell’11%, un contratto a tempo indeterminato. 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L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’</a:t>
            </a:r>
            <a:r>
              <a:rPr lang="it-IT" i="1" dirty="0">
                <a:effectLst/>
                <a:latin typeface="Montserrat" pitchFamily="2" charset="0"/>
                <a:cs typeface="Mangal" panose="02040503050203030202" pitchFamily="18" charset="0"/>
              </a:rPr>
              <a:t>upgrading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 contrattuale ha luogo nel 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45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% dei casi*.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L’</a:t>
            </a:r>
            <a:r>
              <a:rPr lang="it-IT" b="1" dirty="0">
                <a:solidFill>
                  <a:srgbClr val="0054A6"/>
                </a:solidFill>
                <a:latin typeface="Montserrat" pitchFamily="2" charset="0"/>
                <a:cs typeface="Mangal" panose="02040503050203030202" pitchFamily="18" charset="0"/>
              </a:rPr>
              <a:t>apprendistato di II livello 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  <a:sym typeface="Wingdings" panose="05000000000000000000" pitchFamily="2" charset="2"/>
              </a:rPr>
              <a:t> la probabilità di ottenere un nuovo contratto di apprendistato è pari al 17%, ma nel 33% dei casi dall’apprendistato si passa al tempo determinato. La probabilità di ottenere un tempo indeterminato è, invece, del 19%**.</a:t>
            </a:r>
            <a:endParaRPr lang="it-IT" dirty="0">
              <a:latin typeface="Montserrat" pitchFamily="2" charset="0"/>
              <a:cs typeface="Mangal" panose="02040503050203030202" pitchFamily="18" charset="0"/>
            </a:endParaRP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I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l </a:t>
            </a:r>
            <a:r>
              <a:rPr lang="it-IT" b="1" dirty="0">
                <a:solidFill>
                  <a:srgbClr val="0054A6"/>
                </a:solidFill>
                <a:latin typeface="Montserrat" pitchFamily="2" charset="0"/>
                <a:cs typeface="Mangal" panose="02040503050203030202" pitchFamily="18" charset="0"/>
              </a:rPr>
              <a:t>tirocinio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 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  <a:sym typeface="Wingdings" panose="05000000000000000000" pitchFamily="2" charset="2"/>
              </a:rPr>
              <a:t> 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la misura conferma la sua validità, infatti, chi esce da un’esperienza di </a:t>
            </a:r>
            <a:r>
              <a:rPr lang="it-IT" i="1" dirty="0">
                <a:effectLst/>
                <a:latin typeface="Montserrat" pitchFamily="2" charset="0"/>
                <a:cs typeface="Mangal" panose="02040503050203030202" pitchFamily="18" charset="0"/>
              </a:rPr>
              <a:t>stage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 non curriculare, nel 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32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% dei casi, approda al tempo determinato, mentre la percentuale di un successivo avviamento all’apprendistato professionalizzante risulta pari al 10%. Infine, il passaggio da un tirocinio all’altro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 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ammonta al 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24%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.</a:t>
            </a:r>
            <a:endParaRPr lang="it-IT" sz="1400" dirty="0">
              <a:latin typeface="+mj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53871C8-3E97-FDEF-6B70-87193D3093B8}"/>
              </a:ext>
            </a:extLst>
          </p:cNvPr>
          <p:cNvSpPr txBox="1"/>
          <p:nvPr/>
        </p:nvSpPr>
        <p:spPr>
          <a:xfrm>
            <a:off x="8589086" y="6509911"/>
            <a:ext cx="3096467" cy="26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5"/>
              </a:spcAft>
            </a:pPr>
            <a:r>
              <a:rPr lang="it-IT" sz="1088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Fonte: elaborazioni PIN </a:t>
            </a:r>
            <a:r>
              <a:rPr lang="it-IT" sz="1088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scarl</a:t>
            </a:r>
            <a:r>
              <a:rPr lang="it-IT" sz="1088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su dati COB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63CC60-3887-2F5E-0DA7-1984E60835C2}"/>
              </a:ext>
            </a:extLst>
          </p:cNvPr>
          <p:cNvSpPr txBox="1"/>
          <p:nvPr/>
        </p:nvSpPr>
        <p:spPr>
          <a:xfrm>
            <a:off x="293792" y="697265"/>
            <a:ext cx="11604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725"/>
              </a:spcAft>
              <a:defRPr sz="1600" b="1">
                <a:solidFill>
                  <a:srgbClr val="0054A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Gli esiti a seguito della cessazione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BEC271F-49F5-B29B-BC52-49A16B97BF56}"/>
              </a:ext>
            </a:extLst>
          </p:cNvPr>
          <p:cNvSpPr txBox="1">
            <a:spLocks/>
          </p:cNvSpPr>
          <p:nvPr/>
        </p:nvSpPr>
        <p:spPr>
          <a:xfrm>
            <a:off x="226237" y="0"/>
            <a:ext cx="11528893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3000" b="1" dirty="0">
                <a:ea typeface="+mn-ea"/>
                <a:cs typeface="Arial" panose="020B0604020202020204" pitchFamily="34" charset="0"/>
              </a:rPr>
              <a:t>Le transizioni contrattuali</a:t>
            </a:r>
          </a:p>
        </p:txBody>
      </p:sp>
    </p:spTree>
    <p:extLst>
      <p:ext uri="{BB962C8B-B14F-4D97-AF65-F5344CB8AC3E}">
        <p14:creationId xmlns:p14="http://schemas.microsoft.com/office/powerpoint/2010/main" val="208672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A2CB863C-E024-96DC-30EF-3A2936F9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3" y="194533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B54A3FF-9A75-114F-5008-2D0A350F9D8D}"/>
              </a:ext>
            </a:extLst>
          </p:cNvPr>
          <p:cNvSpPr txBox="1"/>
          <p:nvPr/>
        </p:nvSpPr>
        <p:spPr>
          <a:xfrm>
            <a:off x="394695" y="4978311"/>
            <a:ext cx="11635936" cy="1733847"/>
          </a:xfrm>
          <a:prstGeom prst="rect">
            <a:avLst/>
          </a:prstGeom>
          <a:noFill/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Montserrat" pitchFamily="2" charset="0"/>
              <a:buChar char="▶"/>
            </a:pP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I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l </a:t>
            </a:r>
            <a:r>
              <a:rPr lang="it-IT" b="1" dirty="0">
                <a:effectLst/>
                <a:latin typeface="Montserrat" pitchFamily="2" charset="0"/>
                <a:cs typeface="Mangal" panose="02040503050203030202" pitchFamily="18" charset="0"/>
              </a:rPr>
              <a:t>44,6%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 dei lavoratori che hanno presentato le dimissioni nel primo semestre del 2021 (e che hanno ritrovato un lavoro) trova una successiva collocazione nella </a:t>
            </a:r>
            <a:r>
              <a:rPr lang="it-IT" b="1" dirty="0">
                <a:effectLst/>
                <a:latin typeface="Montserrat" pitchFamily="2" charset="0"/>
                <a:cs typeface="Mangal" panose="02040503050203030202" pitchFamily="18" charset="0"/>
              </a:rPr>
              <a:t>Provincia di Monza Brianza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Montserrat" pitchFamily="2" charset="0"/>
              <a:buChar char="▶"/>
            </a:pPr>
            <a:r>
              <a:rPr lang="it-IT" kern="100" dirty="0">
                <a:effectLst/>
                <a:latin typeface="Montserrat" pitchFamily="2" charset="0"/>
                <a:cs typeface="Mangal" panose="02040503050203030202" pitchFamily="18" charset="0"/>
              </a:rPr>
              <a:t>Segue Milano, che assorbe il 34,3% dei lavoratori dimissionari;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Montserrat" pitchFamily="2" charset="0"/>
              <a:buChar char="▶"/>
            </a:pPr>
            <a:r>
              <a:rPr lang="it-IT" kern="100" dirty="0">
                <a:effectLst/>
                <a:latin typeface="Montserrat" pitchFamily="2" charset="0"/>
                <a:cs typeface="Mangal" panose="02040503050203030202" pitchFamily="18" charset="0"/>
              </a:rPr>
              <a:t>A lunga distanza, vi sono le assunzioni effettuate in province fuori regione, che ammontano al 6,2% del totale. Valori più bassi, riguardano le altre province confinanti con quella di Monza Brianza: Como (4,9%), Lecco (3,5%), Bergamo (2,8%) e Varese (1,7%).</a:t>
            </a:r>
          </a:p>
          <a:p>
            <a:pPr>
              <a:spcBef>
                <a:spcPts val="0"/>
              </a:spcBef>
              <a:buFont typeface="Montserrat" pitchFamily="2" charset="0"/>
              <a:buChar char="▶"/>
            </a:pPr>
            <a:endParaRPr lang="it-IT" dirty="0">
              <a:latin typeface="+mj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53871C8-3E97-FDEF-6B70-87193D3093B8}"/>
              </a:ext>
            </a:extLst>
          </p:cNvPr>
          <p:cNvSpPr txBox="1"/>
          <p:nvPr/>
        </p:nvSpPr>
        <p:spPr>
          <a:xfrm>
            <a:off x="6432118" y="4588966"/>
            <a:ext cx="3089833" cy="26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5"/>
              </a:spcAft>
            </a:pPr>
            <a:r>
              <a:rPr lang="it-IT" sz="1088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Fonte: elaborazioni PIN </a:t>
            </a:r>
            <a:r>
              <a:rPr lang="it-IT" sz="1088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scarl</a:t>
            </a:r>
            <a:r>
              <a:rPr lang="it-IT" sz="1088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su dati COB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AE4AA4-D161-ADB7-DC23-DA3C801E8B96}"/>
              </a:ext>
            </a:extLst>
          </p:cNvPr>
          <p:cNvSpPr txBox="1"/>
          <p:nvPr/>
        </p:nvSpPr>
        <p:spPr>
          <a:xfrm>
            <a:off x="336105" y="752996"/>
            <a:ext cx="11753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725"/>
              </a:spcAft>
              <a:defRPr sz="1600" b="1">
                <a:solidFill>
                  <a:srgbClr val="0054A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Distribuzione dei lavoratori dimissionari (domiciliati nella provincia di Monza Brianza) per provincia dell’unità produttiva in cui hanno ritrovato l’impiego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7B7F7DF4-327C-21C9-9A8E-4E24A5402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647807"/>
              </p:ext>
            </p:extLst>
          </p:nvPr>
        </p:nvGraphicFramePr>
        <p:xfrm>
          <a:off x="1910383" y="1540197"/>
          <a:ext cx="7488142" cy="303657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33660">
                  <a:extLst>
                    <a:ext uri="{9D8B030D-6E8A-4147-A177-3AD203B41FA5}">
                      <a16:colId xmlns:a16="http://schemas.microsoft.com/office/drawing/2014/main" val="2936100979"/>
                    </a:ext>
                  </a:extLst>
                </a:gridCol>
                <a:gridCol w="2777241">
                  <a:extLst>
                    <a:ext uri="{9D8B030D-6E8A-4147-A177-3AD203B41FA5}">
                      <a16:colId xmlns:a16="http://schemas.microsoft.com/office/drawing/2014/main" val="571557929"/>
                    </a:ext>
                  </a:extLst>
                </a:gridCol>
                <a:gridCol w="2777241">
                  <a:extLst>
                    <a:ext uri="{9D8B030D-6E8A-4147-A177-3AD203B41FA5}">
                      <a16:colId xmlns:a16="http://schemas.microsoft.com/office/drawing/2014/main" val="810963343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Provincia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Avviamenti successivi (VA)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Avviamenti successivi 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3166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7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Monza – Brianza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3.639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44,6%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6866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7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Milano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2.796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34,3%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51456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7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Province fuori regione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507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6,2%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33826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7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Como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402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4,9%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52948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7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Lecco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289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3,5%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56172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7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Bergamo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231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2,8%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83476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7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Varese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138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1,7%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74654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7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Brescia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76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0,9%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0135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7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Pavia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27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0,3%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69224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7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Lodi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18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0,2%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88334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7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Cremona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17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0,2%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68450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7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Sondrio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15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0,2%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42356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7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Mantova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5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0,1%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297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7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Totale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00" dirty="0">
                          <a:effectLst/>
                        </a:rPr>
                        <a:t>8.160*</a:t>
                      </a:r>
                      <a:endParaRPr lang="it-IT" sz="12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00" dirty="0">
                          <a:effectLst/>
                        </a:rPr>
                        <a:t>100,0%</a:t>
                      </a:r>
                      <a:endParaRPr lang="it-IT" sz="12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4653342"/>
                  </a:ext>
                </a:extLst>
              </a:tr>
            </a:tbl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67A415BB-BB68-4941-CF2A-A2227C154F54}"/>
              </a:ext>
            </a:extLst>
          </p:cNvPr>
          <p:cNvSpPr txBox="1">
            <a:spLocks/>
          </p:cNvSpPr>
          <p:nvPr/>
        </p:nvSpPr>
        <p:spPr>
          <a:xfrm>
            <a:off x="226237" y="0"/>
            <a:ext cx="11528893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3000" b="1" dirty="0">
                <a:ea typeface="+mn-ea"/>
                <a:cs typeface="Arial" panose="020B0604020202020204" pitchFamily="34" charset="0"/>
              </a:rPr>
              <a:t>Le transizioni contrattuali</a:t>
            </a:r>
          </a:p>
        </p:txBody>
      </p:sp>
    </p:spTree>
    <p:extLst>
      <p:ext uri="{BB962C8B-B14F-4D97-AF65-F5344CB8AC3E}">
        <p14:creationId xmlns:p14="http://schemas.microsoft.com/office/powerpoint/2010/main" val="165858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A2CB863C-E024-96DC-30EF-3A2936F9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3" y="194533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B54A3FF-9A75-114F-5008-2D0A350F9D8D}"/>
              </a:ext>
            </a:extLst>
          </p:cNvPr>
          <p:cNvSpPr txBox="1"/>
          <p:nvPr/>
        </p:nvSpPr>
        <p:spPr>
          <a:xfrm>
            <a:off x="290597" y="3619893"/>
            <a:ext cx="11775712" cy="3070978"/>
          </a:xfrm>
          <a:prstGeom prst="rect">
            <a:avLst/>
          </a:prstGeom>
          <a:noFill/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Font typeface="Montserrat" pitchFamily="2" charset="0"/>
              <a:buChar char="▶"/>
            </a:pP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La matrice evidenzia che i «travasi» di forza lavoro 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da un macro-settore all’altro sono abbastanza contenuti </a:t>
            </a:r>
            <a:b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</a:br>
            <a:r>
              <a:rPr lang="it-IT" b="1" dirty="0">
                <a:effectLst/>
                <a:latin typeface="Montserrat" pitchFamily="2" charset="0"/>
                <a:cs typeface="Mangal" panose="02040503050203030202" pitchFamily="18" charset="0"/>
                <a:sym typeface="Wingdings" panose="05000000000000000000" pitchFamily="2" charset="2"/>
              </a:rPr>
              <a:t> </a:t>
            </a:r>
            <a:r>
              <a:rPr lang="it-IT" b="1" dirty="0">
                <a:effectLst/>
                <a:latin typeface="Montserrat" pitchFamily="2" charset="0"/>
                <a:cs typeface="Mangal" panose="02040503050203030202" pitchFamily="18" charset="0"/>
              </a:rPr>
              <a:t>chi si dimette per trovare lavoro non fa “salti” intersettoriali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, ma tende a </a:t>
            </a:r>
            <a:r>
              <a:rPr lang="it-IT" dirty="0" err="1">
                <a:effectLst/>
                <a:latin typeface="Montserrat" pitchFamily="2" charset="0"/>
                <a:cs typeface="Mangal" panose="02040503050203030202" pitchFamily="18" charset="0"/>
              </a:rPr>
              <a:t>ri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-occuparsi nell’ambito di provenienza (quello, cioè, da cui si era dimesso). 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buFont typeface="Montserrat" pitchFamily="2" charset="0"/>
              <a:buChar char="▶"/>
            </a:pPr>
            <a:endParaRPr lang="it-IT" dirty="0">
              <a:effectLst/>
              <a:latin typeface="Montserrat" pitchFamily="2" charset="0"/>
              <a:cs typeface="Mangal" panose="02040503050203030202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buFont typeface="Montserrat" pitchFamily="2" charset="0"/>
              <a:buChar char="▶"/>
            </a:pP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Si noti, tuttavia che:</a:t>
            </a:r>
          </a:p>
          <a:p>
            <a:pPr marL="808038" algn="l">
              <a:spcBef>
                <a:spcPts val="0"/>
              </a:spcBef>
              <a:spcAft>
                <a:spcPts val="600"/>
              </a:spcAft>
              <a:buFont typeface="Montserrat" pitchFamily="2" charset="0"/>
              <a:buChar char="▷"/>
            </a:pP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Chi proviene dal Commercio e Servizi ha il 10% di probabilità di essere re-impiegato in un’impresa industriale;</a:t>
            </a:r>
          </a:p>
          <a:p>
            <a:pPr marL="808038" algn="l">
              <a:spcBef>
                <a:spcPts val="0"/>
              </a:spcBef>
              <a:spcAft>
                <a:spcPts val="600"/>
              </a:spcAft>
              <a:buFont typeface="Montserrat" pitchFamily="2" charset="0"/>
              <a:buChar char="▷"/>
            </a:pP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Chi proviene dalle costruzioni ha il 19% di probabilità di </a:t>
            </a:r>
            <a:r>
              <a:rPr lang="it-IT" dirty="0" err="1">
                <a:latin typeface="Montserrat" pitchFamily="2" charset="0"/>
                <a:cs typeface="Mangal" panose="02040503050203030202" pitchFamily="18" charset="0"/>
              </a:rPr>
              <a:t>ri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-occuparsi nel Commercio e Servizi e il 13% di essere contrattualizzato da un’impresa manifatturiera;</a:t>
            </a:r>
          </a:p>
          <a:p>
            <a:pPr marL="808038" algn="l">
              <a:spcBef>
                <a:spcPts val="0"/>
              </a:spcBef>
              <a:spcAft>
                <a:spcPts val="600"/>
              </a:spcAft>
              <a:buFont typeface="Montserrat" pitchFamily="2" charset="0"/>
              <a:buChar char="▷"/>
            </a:pP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Chi proviene dall’industria ha il 23% di probabilità di essere re-impiegato nel Commercio e Servizi.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53871C8-3E97-FDEF-6B70-87193D3093B8}"/>
              </a:ext>
            </a:extLst>
          </p:cNvPr>
          <p:cNvSpPr txBox="1"/>
          <p:nvPr/>
        </p:nvSpPr>
        <p:spPr>
          <a:xfrm>
            <a:off x="9095533" y="2801268"/>
            <a:ext cx="3096467" cy="26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5"/>
              </a:spcAft>
            </a:pPr>
            <a:r>
              <a:rPr lang="it-IT" sz="1088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Fonte: elaborazioni PIN </a:t>
            </a:r>
            <a:r>
              <a:rPr lang="it-IT" sz="1088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scarl</a:t>
            </a:r>
            <a:r>
              <a:rPr lang="it-IT" sz="1088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su dati COB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7313416-617E-BDA8-B372-CF9BEDA93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99388"/>
              </p:ext>
            </p:extLst>
          </p:nvPr>
        </p:nvGraphicFramePr>
        <p:xfrm>
          <a:off x="584461" y="811369"/>
          <a:ext cx="11170669" cy="187837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54665">
                  <a:extLst>
                    <a:ext uri="{9D8B030D-6E8A-4147-A177-3AD203B41FA5}">
                      <a16:colId xmlns:a16="http://schemas.microsoft.com/office/drawing/2014/main" val="2837259904"/>
                    </a:ext>
                  </a:extLst>
                </a:gridCol>
                <a:gridCol w="1508288">
                  <a:extLst>
                    <a:ext uri="{9D8B030D-6E8A-4147-A177-3AD203B41FA5}">
                      <a16:colId xmlns:a16="http://schemas.microsoft.com/office/drawing/2014/main" val="2016032138"/>
                    </a:ext>
                  </a:extLst>
                </a:gridCol>
                <a:gridCol w="1857081">
                  <a:extLst>
                    <a:ext uri="{9D8B030D-6E8A-4147-A177-3AD203B41FA5}">
                      <a16:colId xmlns:a16="http://schemas.microsoft.com/office/drawing/2014/main" val="3835150739"/>
                    </a:ext>
                  </a:extLst>
                </a:gridCol>
                <a:gridCol w="1743959">
                  <a:extLst>
                    <a:ext uri="{9D8B030D-6E8A-4147-A177-3AD203B41FA5}">
                      <a16:colId xmlns:a16="http://schemas.microsoft.com/office/drawing/2014/main" val="3387611643"/>
                    </a:ext>
                  </a:extLst>
                </a:gridCol>
                <a:gridCol w="1095563">
                  <a:extLst>
                    <a:ext uri="{9D8B030D-6E8A-4147-A177-3AD203B41FA5}">
                      <a16:colId xmlns:a16="http://schemas.microsoft.com/office/drawing/2014/main" val="949261567"/>
                    </a:ext>
                  </a:extLst>
                </a:gridCol>
                <a:gridCol w="1204440">
                  <a:extLst>
                    <a:ext uri="{9D8B030D-6E8A-4147-A177-3AD203B41FA5}">
                      <a16:colId xmlns:a16="http://schemas.microsoft.com/office/drawing/2014/main" val="1784875020"/>
                    </a:ext>
                  </a:extLst>
                </a:gridCol>
                <a:gridCol w="1206673">
                  <a:extLst>
                    <a:ext uri="{9D8B030D-6E8A-4147-A177-3AD203B41FA5}">
                      <a16:colId xmlns:a16="http://schemas.microsoft.com/office/drawing/2014/main" val="4171550600"/>
                    </a:ext>
                  </a:extLst>
                </a:gridCol>
              </a:tblGrid>
              <a:tr h="4140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Macrosettore d'uscita</a:t>
                      </a:r>
                      <a:endParaRPr lang="it-IT" sz="16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Avviamenti successivi</a:t>
                      </a:r>
                      <a:endParaRPr lang="it-IT" sz="16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287176"/>
                  </a:ext>
                </a:extLst>
              </a:tr>
              <a:tr h="25992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Macrosettore d'uscita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Agricoltura</a:t>
                      </a:r>
                      <a:endParaRPr lang="it-IT" sz="16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Commercio e Servizi</a:t>
                      </a:r>
                      <a:endParaRPr lang="it-IT" sz="16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Costruzioni</a:t>
                      </a:r>
                      <a:endParaRPr lang="it-IT" sz="16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Industria</a:t>
                      </a:r>
                      <a:endParaRPr lang="it-IT" sz="16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cesura</a:t>
                      </a:r>
                      <a:endParaRPr lang="it-IT" sz="16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Totale</a:t>
                      </a:r>
                      <a:endParaRPr lang="it-IT" sz="16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4128847"/>
                  </a:ext>
                </a:extLst>
              </a:tr>
              <a:tr h="301106">
                <a:tc>
                  <a:txBody>
                    <a:bodyPr/>
                    <a:lstStyle/>
                    <a:p>
                      <a:pPr marL="266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Agricoltura</a:t>
                      </a:r>
                      <a:endParaRPr lang="it-IT" sz="16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19%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43%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7%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5%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26%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100%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9674441"/>
                  </a:ext>
                </a:extLst>
              </a:tr>
              <a:tr h="301106">
                <a:tc>
                  <a:txBody>
                    <a:bodyPr/>
                    <a:lstStyle/>
                    <a:p>
                      <a:pPr marL="266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Commercio e Servizi</a:t>
                      </a:r>
                      <a:endParaRPr lang="it-IT" sz="16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0%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64%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3%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10%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23%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100%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5909955"/>
                  </a:ext>
                </a:extLst>
              </a:tr>
              <a:tr h="301106">
                <a:tc>
                  <a:txBody>
                    <a:bodyPr/>
                    <a:lstStyle/>
                    <a:p>
                      <a:pPr marL="266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Costruzioni</a:t>
                      </a:r>
                      <a:endParaRPr lang="it-IT" sz="16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1%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19%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52%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13%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16%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100%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2214251"/>
                  </a:ext>
                </a:extLst>
              </a:tr>
              <a:tr h="301106">
                <a:tc>
                  <a:txBody>
                    <a:bodyPr/>
                    <a:lstStyle/>
                    <a:p>
                      <a:pPr marL="266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100" dirty="0">
                          <a:effectLst/>
                        </a:rPr>
                        <a:t>Industria</a:t>
                      </a:r>
                      <a:endParaRPr lang="it-IT" sz="16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0%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23%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6%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45%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25%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100%</a:t>
                      </a:r>
                      <a:endParaRPr lang="it-IT" sz="18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8779547"/>
                  </a:ext>
                </a:extLst>
              </a:tr>
            </a:tbl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F18AD0BA-073F-BC13-A734-DB48E5116E6F}"/>
              </a:ext>
            </a:extLst>
          </p:cNvPr>
          <p:cNvSpPr txBox="1">
            <a:spLocks/>
          </p:cNvSpPr>
          <p:nvPr/>
        </p:nvSpPr>
        <p:spPr>
          <a:xfrm>
            <a:off x="226237" y="0"/>
            <a:ext cx="11528893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3000" b="1" dirty="0">
                <a:ea typeface="+mn-ea"/>
                <a:cs typeface="Arial" panose="020B0604020202020204" pitchFamily="34" charset="0"/>
              </a:rPr>
              <a:t>Le transizioni </a:t>
            </a:r>
            <a:r>
              <a:rPr lang="it-IT" sz="3000" b="1" dirty="0" err="1">
                <a:ea typeface="+mn-ea"/>
                <a:cs typeface="Arial" panose="020B0604020202020204" pitchFamily="34" charset="0"/>
              </a:rPr>
              <a:t>macrosettoriali</a:t>
            </a:r>
            <a:endParaRPr lang="it-IT" sz="3000" b="1" dirty="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52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FF4F3D2-C169-D21F-3E6D-70AF8E97AC97}"/>
              </a:ext>
            </a:extLst>
          </p:cNvPr>
          <p:cNvSpPr txBox="1"/>
          <p:nvPr/>
        </p:nvSpPr>
        <p:spPr>
          <a:xfrm>
            <a:off x="293792" y="706193"/>
            <a:ext cx="7133533" cy="3406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725"/>
              </a:spcAft>
              <a:defRPr sz="1600" b="1">
                <a:solidFill>
                  <a:srgbClr val="0054A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Chi sono e quanti sono i lavoratori in cesura occupazionale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C00C088-31EF-33A8-5D27-0BF1B95646AC}"/>
              </a:ext>
            </a:extLst>
          </p:cNvPr>
          <p:cNvSpPr txBox="1">
            <a:spLocks/>
          </p:cNvSpPr>
          <p:nvPr/>
        </p:nvSpPr>
        <p:spPr>
          <a:xfrm>
            <a:off x="293792" y="42500"/>
            <a:ext cx="10542689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3000" b="1" dirty="0">
                <a:ea typeface="+mn-ea"/>
                <a:cs typeface="Arial" panose="020B0604020202020204" pitchFamily="34" charset="0"/>
              </a:rPr>
              <a:t>I dimissionari che NON hanno ritrovato un impiego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2CB863C-E024-96DC-30EF-3A2936F9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3" y="194533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B54A3FF-9A75-114F-5008-2D0A350F9D8D}"/>
              </a:ext>
            </a:extLst>
          </p:cNvPr>
          <p:cNvSpPr txBox="1"/>
          <p:nvPr/>
        </p:nvSpPr>
        <p:spPr>
          <a:xfrm>
            <a:off x="6738490" y="1822062"/>
            <a:ext cx="5272202" cy="2853321"/>
          </a:xfrm>
          <a:prstGeom prst="rect">
            <a:avLst/>
          </a:prstGeom>
          <a:solidFill>
            <a:srgbClr val="CCECFF">
              <a:alpha val="69804"/>
            </a:srgbClr>
          </a:solidFill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Rispetto all’universo dei dimissionari i </a:t>
            </a:r>
            <a:r>
              <a:rPr lang="it-IT" b="1" dirty="0">
                <a:latin typeface="Montserrat" pitchFamily="2" charset="0"/>
                <a:cs typeface="Mangal" panose="02040503050203030202" pitchFamily="18" charset="0"/>
              </a:rPr>
              <a:t>lavoratori in cesura professionale 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(2.425 unità) presentano:</a:t>
            </a:r>
          </a:p>
          <a:p>
            <a:pPr marL="712788" algn="l">
              <a:spcBef>
                <a:spcPts val="0"/>
              </a:spcBef>
              <a:spcAft>
                <a:spcPts val="600"/>
              </a:spcAft>
            </a:pP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Un numero di donne lievemente superiore (+1,5%);</a:t>
            </a:r>
          </a:p>
          <a:p>
            <a:pPr marL="712788" algn="l">
              <a:spcBef>
                <a:spcPts val="0"/>
              </a:spcBef>
              <a:spcAft>
                <a:spcPts val="600"/>
              </a:spcAft>
            </a:pP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Un numero nettamente inferiore di under 29 (-7,4%) e nettamente maggiore di over 50 (+6,9%);</a:t>
            </a:r>
          </a:p>
          <a:p>
            <a:pPr marL="712788" algn="l">
              <a:spcBef>
                <a:spcPts val="0"/>
              </a:spcBef>
              <a:spcAft>
                <a:spcPts val="600"/>
              </a:spcAft>
            </a:pP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Un maggior numero di soggetti con titoli di studio bassi (licenza elementare o media inferiore) o inesistenti (+6,9%).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it-IT" sz="1200" dirty="0">
              <a:latin typeface="+mj-lt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FF6751C-D9DD-7915-9A19-BFEF6C3D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180874"/>
              </p:ext>
            </p:extLst>
          </p:nvPr>
        </p:nvGraphicFramePr>
        <p:xfrm>
          <a:off x="385842" y="1468211"/>
          <a:ext cx="5837846" cy="90091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50250">
                  <a:extLst>
                    <a:ext uri="{9D8B030D-6E8A-4147-A177-3AD203B41FA5}">
                      <a16:colId xmlns:a16="http://schemas.microsoft.com/office/drawing/2014/main" val="3435035911"/>
                    </a:ext>
                  </a:extLst>
                </a:gridCol>
                <a:gridCol w="1893798">
                  <a:extLst>
                    <a:ext uri="{9D8B030D-6E8A-4147-A177-3AD203B41FA5}">
                      <a16:colId xmlns:a16="http://schemas.microsoft.com/office/drawing/2014/main" val="234269443"/>
                    </a:ext>
                  </a:extLst>
                </a:gridCol>
                <a:gridCol w="1893798">
                  <a:extLst>
                    <a:ext uri="{9D8B030D-6E8A-4147-A177-3AD203B41FA5}">
                      <a16:colId xmlns:a16="http://schemas.microsoft.com/office/drawing/2014/main" val="2772848629"/>
                    </a:ext>
                  </a:extLst>
                </a:gridCol>
              </a:tblGrid>
              <a:tr h="255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Genere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Dimissionari (VA)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Dimissionari (%)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39795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Femmine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1.091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 dirty="0">
                          <a:solidFill>
                            <a:srgbClr val="000000"/>
                          </a:solidFill>
                          <a:effectLst/>
                        </a:rPr>
                        <a:t>45,0%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723960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Maschi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1.334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 dirty="0">
                          <a:solidFill>
                            <a:srgbClr val="000000"/>
                          </a:solidFill>
                          <a:effectLst/>
                        </a:rPr>
                        <a:t>55,0%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129245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Totale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 dirty="0">
                          <a:solidFill>
                            <a:srgbClr val="000000"/>
                          </a:solidFill>
                          <a:effectLst/>
                        </a:rPr>
                        <a:t>2.425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 dirty="0">
                          <a:solidFill>
                            <a:srgbClr val="000000"/>
                          </a:solidFill>
                          <a:effectLst/>
                        </a:rPr>
                        <a:t>100,0%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51631340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9A34302-74C8-D91A-DAF0-A2D63EF0AC42}"/>
              </a:ext>
            </a:extLst>
          </p:cNvPr>
          <p:cNvSpPr txBox="1"/>
          <p:nvPr/>
        </p:nvSpPr>
        <p:spPr>
          <a:xfrm>
            <a:off x="293792" y="1191212"/>
            <a:ext cx="3514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Distribuzione dei dimissionari per genere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38FCDC68-2092-E4D9-D1B3-423DACB0A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04700"/>
              </p:ext>
            </p:extLst>
          </p:nvPr>
        </p:nvGraphicFramePr>
        <p:xfrm>
          <a:off x="361128" y="3017594"/>
          <a:ext cx="5862561" cy="11479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54187">
                  <a:extLst>
                    <a:ext uri="{9D8B030D-6E8A-4147-A177-3AD203B41FA5}">
                      <a16:colId xmlns:a16="http://schemas.microsoft.com/office/drawing/2014/main" val="3539670996"/>
                    </a:ext>
                  </a:extLst>
                </a:gridCol>
                <a:gridCol w="1954187">
                  <a:extLst>
                    <a:ext uri="{9D8B030D-6E8A-4147-A177-3AD203B41FA5}">
                      <a16:colId xmlns:a16="http://schemas.microsoft.com/office/drawing/2014/main" val="1582959009"/>
                    </a:ext>
                  </a:extLst>
                </a:gridCol>
                <a:gridCol w="1954187">
                  <a:extLst>
                    <a:ext uri="{9D8B030D-6E8A-4147-A177-3AD203B41FA5}">
                      <a16:colId xmlns:a16="http://schemas.microsoft.com/office/drawing/2014/main" val="3651052658"/>
                    </a:ext>
                  </a:extLst>
                </a:gridCol>
              </a:tblGrid>
              <a:tr h="287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Fascia d'età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Dimissionari (VA)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Dimissionari (%)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47346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-29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674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27,8%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501124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30-49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1.170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48,2%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06922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50-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581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24,0%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355717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Totale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 dirty="0">
                          <a:solidFill>
                            <a:srgbClr val="000000"/>
                          </a:solidFill>
                          <a:effectLst/>
                        </a:rPr>
                        <a:t>2.425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 dirty="0">
                          <a:solidFill>
                            <a:srgbClr val="000000"/>
                          </a:solidFill>
                          <a:effectLst/>
                        </a:rPr>
                        <a:t>100,0%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38221751"/>
                  </a:ext>
                </a:extLst>
              </a:tr>
            </a:tbl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1E65CE6-4E14-1433-BA04-3A84E4FF5F14}"/>
              </a:ext>
            </a:extLst>
          </p:cNvPr>
          <p:cNvSpPr txBox="1"/>
          <p:nvPr/>
        </p:nvSpPr>
        <p:spPr>
          <a:xfrm>
            <a:off x="293792" y="2662946"/>
            <a:ext cx="3815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Distribuzione dei dimissionari per fasce d’età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7B6C7AB-5BFC-9C58-412B-81B0C37D2A63}"/>
              </a:ext>
            </a:extLst>
          </p:cNvPr>
          <p:cNvSpPr txBox="1"/>
          <p:nvPr/>
        </p:nvSpPr>
        <p:spPr>
          <a:xfrm>
            <a:off x="293792" y="4398384"/>
            <a:ext cx="3815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Distribuzione dei dimissionari per fasce d’età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53871C8-3E97-FDEF-6B70-87193D3093B8}"/>
              </a:ext>
            </a:extLst>
          </p:cNvPr>
          <p:cNvSpPr txBox="1"/>
          <p:nvPr/>
        </p:nvSpPr>
        <p:spPr>
          <a:xfrm>
            <a:off x="9165948" y="6594033"/>
            <a:ext cx="3096467" cy="26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5"/>
              </a:spcAft>
            </a:pPr>
            <a:r>
              <a:rPr lang="it-IT" sz="1088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Fonte: elaborazioni PIN </a:t>
            </a:r>
            <a:r>
              <a:rPr lang="it-IT" sz="1088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scarl</a:t>
            </a:r>
            <a:r>
              <a:rPr lang="it-IT" sz="1088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su dati COB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486B6CE-27D0-DBAA-66A8-BAEDDBE16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86652"/>
              </p:ext>
            </p:extLst>
          </p:nvPr>
        </p:nvGraphicFramePr>
        <p:xfrm>
          <a:off x="361128" y="4719381"/>
          <a:ext cx="5862561" cy="200526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866405">
                  <a:extLst>
                    <a:ext uri="{9D8B030D-6E8A-4147-A177-3AD203B41FA5}">
                      <a16:colId xmlns:a16="http://schemas.microsoft.com/office/drawing/2014/main" val="4157922520"/>
                    </a:ext>
                  </a:extLst>
                </a:gridCol>
                <a:gridCol w="1639761">
                  <a:extLst>
                    <a:ext uri="{9D8B030D-6E8A-4147-A177-3AD203B41FA5}">
                      <a16:colId xmlns:a16="http://schemas.microsoft.com/office/drawing/2014/main" val="734738219"/>
                    </a:ext>
                  </a:extLst>
                </a:gridCol>
                <a:gridCol w="1356395">
                  <a:extLst>
                    <a:ext uri="{9D8B030D-6E8A-4147-A177-3AD203B41FA5}">
                      <a16:colId xmlns:a16="http://schemas.microsoft.com/office/drawing/2014/main" val="3464968887"/>
                    </a:ext>
                  </a:extLst>
                </a:gridCol>
              </a:tblGrid>
              <a:tr h="283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Titolo di studio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Dimissionari (VA)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Dimissionari (%)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740846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Diploma di scuola superiore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614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25,3%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93284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Diploma terziario Extra-universitario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0,2%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995209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Nessun titolo di studio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650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26,8%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813713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Licenza elementare / scuola media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548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22,6%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263435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Laurea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380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15,7%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728736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Qualifica professionale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186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7,7%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963591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Titoli post-laurea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</a:rPr>
                        <a:t>1,7%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50333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Totale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 dirty="0">
                          <a:solidFill>
                            <a:srgbClr val="000000"/>
                          </a:solidFill>
                          <a:effectLst/>
                        </a:rPr>
                        <a:t>2.425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 dirty="0">
                          <a:solidFill>
                            <a:srgbClr val="000000"/>
                          </a:solidFill>
                          <a:effectLst/>
                        </a:rPr>
                        <a:t>100,0%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46939533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3BE74C-4DFC-0925-4219-56F8EF4596EB}"/>
              </a:ext>
            </a:extLst>
          </p:cNvPr>
          <p:cNvSpPr txBox="1"/>
          <p:nvPr/>
        </p:nvSpPr>
        <p:spPr>
          <a:xfrm>
            <a:off x="6738490" y="5652110"/>
            <a:ext cx="5272202" cy="573742"/>
          </a:xfrm>
          <a:prstGeom prst="rect">
            <a:avLst/>
          </a:prstGeom>
          <a:solidFill>
            <a:schemeClr val="accent2">
              <a:alpha val="69804"/>
            </a:schemeClr>
          </a:solidFill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Si tratta, dunque, di un «</a:t>
            </a:r>
            <a:r>
              <a:rPr lang="it-IT" b="1" dirty="0">
                <a:latin typeface="Montserrat" pitchFamily="2" charset="0"/>
                <a:cs typeface="Mangal" panose="02040503050203030202" pitchFamily="18" charset="0"/>
              </a:rPr>
              <a:t>sotto-gruppo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» un po’ più «</a:t>
            </a:r>
            <a:r>
              <a:rPr lang="it-IT" b="1" dirty="0">
                <a:latin typeface="Montserrat" pitchFamily="2" charset="0"/>
                <a:cs typeface="Mangal" panose="02040503050203030202" pitchFamily="18" charset="0"/>
              </a:rPr>
              <a:t>debole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» rispetto al resto dell’universo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0D43227B-19F0-49EA-A8ED-4DDB55AB097F}"/>
              </a:ext>
            </a:extLst>
          </p:cNvPr>
          <p:cNvSpPr/>
          <p:nvPr/>
        </p:nvSpPr>
        <p:spPr>
          <a:xfrm>
            <a:off x="9042897" y="4876904"/>
            <a:ext cx="663388" cy="573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89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BC00C088-31EF-33A8-5D27-0BF1B95646AC}"/>
              </a:ext>
            </a:extLst>
          </p:cNvPr>
          <p:cNvSpPr txBox="1">
            <a:spLocks/>
          </p:cNvSpPr>
          <p:nvPr/>
        </p:nvSpPr>
        <p:spPr>
          <a:xfrm>
            <a:off x="263951" y="0"/>
            <a:ext cx="11472325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3000" b="1" dirty="0">
                <a:ea typeface="+mn-ea"/>
                <a:cs typeface="Arial" panose="020B0604020202020204" pitchFamily="34" charset="0"/>
              </a:rPr>
              <a:t>Il ruolo dei salari (nelle transizioni territoriali)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2CB863C-E024-96DC-30EF-3A2936F9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3" y="194533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63CC60-3887-2F5E-0DA7-1984E60835C2}"/>
              </a:ext>
            </a:extLst>
          </p:cNvPr>
          <p:cNvSpPr txBox="1"/>
          <p:nvPr/>
        </p:nvSpPr>
        <p:spPr>
          <a:xfrm>
            <a:off x="263951" y="692783"/>
            <a:ext cx="11604416" cy="3406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725"/>
              </a:spcAft>
              <a:defRPr sz="1600" b="1">
                <a:solidFill>
                  <a:srgbClr val="0054A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Salario orario lordo medio per posizione professionale (dati del 2020 in euro)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3DAF3F-4C71-D974-6887-4930EF35FE4E}"/>
              </a:ext>
            </a:extLst>
          </p:cNvPr>
          <p:cNvSpPr txBox="1"/>
          <p:nvPr/>
        </p:nvSpPr>
        <p:spPr>
          <a:xfrm>
            <a:off x="1121790" y="4210434"/>
            <a:ext cx="9803873" cy="1578644"/>
          </a:xfrm>
          <a:prstGeom prst="rect">
            <a:avLst/>
          </a:prstGeom>
          <a:solidFill>
            <a:srgbClr val="CCECFF">
              <a:alpha val="69804"/>
            </a:srgbClr>
          </a:solidFill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kern="100" dirty="0">
                <a:latin typeface="Montserrat" pitchFamily="2" charset="0"/>
                <a:cs typeface="Mangal" panose="02040503050203030202" pitchFamily="18" charset="0"/>
              </a:rPr>
              <a:t>N</a:t>
            </a:r>
            <a:r>
              <a:rPr lang="it-IT" sz="1800" kern="100" dirty="0">
                <a:effectLst/>
                <a:latin typeface="Montserrat" pitchFamily="2" charset="0"/>
                <a:cs typeface="Mangal" panose="02040503050203030202" pitchFamily="18" charset="0"/>
              </a:rPr>
              <a:t>ella provincia di Monza Brianza il </a:t>
            </a:r>
            <a:r>
              <a:rPr lang="it-IT" sz="1800" b="1" kern="100" dirty="0">
                <a:effectLst/>
                <a:latin typeface="Montserrat" pitchFamily="2" charset="0"/>
                <a:cs typeface="Mangal" panose="02040503050203030202" pitchFamily="18" charset="0"/>
              </a:rPr>
              <a:t>salario orario lordo </a:t>
            </a:r>
            <a:br>
              <a:rPr lang="it-IT" sz="1800" b="1" kern="100" dirty="0">
                <a:effectLst/>
                <a:latin typeface="Montserrat" pitchFamily="2" charset="0"/>
                <a:cs typeface="Mangal" panose="02040503050203030202" pitchFamily="18" charset="0"/>
              </a:rPr>
            </a:br>
            <a:r>
              <a:rPr lang="it-IT" sz="1800" b="1" kern="100" dirty="0">
                <a:effectLst/>
                <a:latin typeface="Montserrat" pitchFamily="2" charset="0"/>
                <a:cs typeface="Mangal" panose="02040503050203030202" pitchFamily="18" charset="0"/>
              </a:rPr>
              <a:t>è leggermente più alto rispetto a quello regionale </a:t>
            </a:r>
            <a:r>
              <a:rPr lang="it-IT" sz="1800" kern="100" dirty="0">
                <a:effectLst/>
                <a:latin typeface="Montserrat" pitchFamily="2" charset="0"/>
                <a:cs typeface="Mangal" panose="02040503050203030202" pitchFamily="18" charset="0"/>
              </a:rPr>
              <a:t>(+0,3%).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kern="100" dirty="0">
                <a:effectLst/>
                <a:latin typeface="Montserrat" pitchFamily="2" charset="0"/>
                <a:cs typeface="Mangal" panose="02040503050203030202" pitchFamily="18" charset="0"/>
              </a:rPr>
              <a:t>Tuttavia, a guadagnare di più sono solo gli operai (+1,1%).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kern="100" dirty="0">
                <a:effectLst/>
                <a:latin typeface="Montserrat" pitchFamily="2" charset="0"/>
                <a:cs typeface="Mangal" panose="02040503050203030202" pitchFamily="18" charset="0"/>
              </a:rPr>
              <a:t>I dirigenti / Impiegati e gli apprendisti presentano valori più bassi. 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A39FCFBB-7A0E-D53C-C0C9-16327A6E0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284908"/>
              </p:ext>
            </p:extLst>
          </p:nvPr>
        </p:nvGraphicFramePr>
        <p:xfrm>
          <a:off x="752531" y="1324622"/>
          <a:ext cx="10027134" cy="157864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55184">
                  <a:extLst>
                    <a:ext uri="{9D8B030D-6E8A-4147-A177-3AD203B41FA5}">
                      <a16:colId xmlns:a16="http://schemas.microsoft.com/office/drawing/2014/main" val="127395469"/>
                    </a:ext>
                  </a:extLst>
                </a:gridCol>
                <a:gridCol w="2069600">
                  <a:extLst>
                    <a:ext uri="{9D8B030D-6E8A-4147-A177-3AD203B41FA5}">
                      <a16:colId xmlns:a16="http://schemas.microsoft.com/office/drawing/2014/main" val="3252250088"/>
                    </a:ext>
                  </a:extLst>
                </a:gridCol>
                <a:gridCol w="2294209">
                  <a:extLst>
                    <a:ext uri="{9D8B030D-6E8A-4147-A177-3AD203B41FA5}">
                      <a16:colId xmlns:a16="http://schemas.microsoft.com/office/drawing/2014/main" val="962723830"/>
                    </a:ext>
                  </a:extLst>
                </a:gridCol>
                <a:gridCol w="1710629">
                  <a:extLst>
                    <a:ext uri="{9D8B030D-6E8A-4147-A177-3AD203B41FA5}">
                      <a16:colId xmlns:a16="http://schemas.microsoft.com/office/drawing/2014/main" val="2701616181"/>
                    </a:ext>
                  </a:extLst>
                </a:gridCol>
                <a:gridCol w="1297512">
                  <a:extLst>
                    <a:ext uri="{9D8B030D-6E8A-4147-A177-3AD203B41FA5}">
                      <a16:colId xmlns:a16="http://schemas.microsoft.com/office/drawing/2014/main" val="3242541005"/>
                    </a:ext>
                  </a:extLst>
                </a:gridCol>
              </a:tblGrid>
              <a:tr h="605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Territorio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Dirigenti / Impiegati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Operai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Apprendisti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Totale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0873797"/>
                  </a:ext>
                </a:extLst>
              </a:tr>
              <a:tr h="32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Lombardia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16,26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11,27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9,47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12,60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279449"/>
                  </a:ext>
                </a:extLst>
              </a:tr>
              <a:tr h="32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Provincia di Monza Brianza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15,72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11,39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9,06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12,64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57365749"/>
                  </a:ext>
                </a:extLst>
              </a:tr>
              <a:tr h="32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Variazione MB/Lombardia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-3,3%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+1,1%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-4,3%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+0,3%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95896693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87A61E1-72D2-1FE5-3756-B59BC4EEEA89}"/>
              </a:ext>
            </a:extLst>
          </p:cNvPr>
          <p:cNvSpPr txBox="1"/>
          <p:nvPr/>
        </p:nvSpPr>
        <p:spPr>
          <a:xfrm>
            <a:off x="6094228" y="3065216"/>
            <a:ext cx="6097772" cy="263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725"/>
              </a:spcAft>
              <a:defRPr sz="1088" i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it-IT" dirty="0"/>
              <a:t>Fonte: Elaborazioni PIN </a:t>
            </a:r>
            <a:r>
              <a:rPr lang="it-IT" dirty="0" err="1"/>
              <a:t>scarl</a:t>
            </a:r>
            <a:r>
              <a:rPr lang="it-IT" dirty="0"/>
              <a:t> su dati Istat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ADC652C2-15DC-3060-B462-D9DF39448C1C}"/>
              </a:ext>
            </a:extLst>
          </p:cNvPr>
          <p:cNvSpPr/>
          <p:nvPr/>
        </p:nvSpPr>
        <p:spPr>
          <a:xfrm>
            <a:off x="5777023" y="3328237"/>
            <a:ext cx="637953" cy="6191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0A365C6-2E94-5B30-D00C-956B1430A930}"/>
              </a:ext>
            </a:extLst>
          </p:cNvPr>
          <p:cNvSpPr txBox="1"/>
          <p:nvPr/>
        </p:nvSpPr>
        <p:spPr>
          <a:xfrm>
            <a:off x="2601797" y="5930829"/>
            <a:ext cx="6928723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600" b="1" kern="100" dirty="0">
                <a:effectLst/>
                <a:latin typeface="Montserrat" pitchFamily="2" charset="0"/>
                <a:cs typeface="Mangal" panose="02040503050203030202" pitchFamily="18" charset="0"/>
              </a:rPr>
              <a:t>Le differenze, dunque, ci sono, ma non sembrano eclatanti!!!</a:t>
            </a:r>
          </a:p>
        </p:txBody>
      </p:sp>
    </p:spTree>
    <p:extLst>
      <p:ext uri="{BB962C8B-B14F-4D97-AF65-F5344CB8AC3E}">
        <p14:creationId xmlns:p14="http://schemas.microsoft.com/office/powerpoint/2010/main" val="556095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A2CB863C-E024-96DC-30EF-3A2936F9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3" y="194533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63CC60-3887-2F5E-0DA7-1984E60835C2}"/>
              </a:ext>
            </a:extLst>
          </p:cNvPr>
          <p:cNvSpPr txBox="1"/>
          <p:nvPr/>
        </p:nvSpPr>
        <p:spPr>
          <a:xfrm>
            <a:off x="226237" y="592986"/>
            <a:ext cx="11604416" cy="3406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725"/>
              </a:spcAft>
              <a:defRPr sz="1600" b="1">
                <a:solidFill>
                  <a:srgbClr val="0054A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I differenziali salariali </a:t>
            </a:r>
            <a:r>
              <a:rPr lang="it-IT" sz="1600" dirty="0">
                <a:effectLst/>
                <a:latin typeface="Montserrat" pitchFamily="2" charset="0"/>
                <a:ea typeface="Calibri" panose="020F0502020204030204" pitchFamily="34" charset="0"/>
                <a:cs typeface="Mangal" panose="02040503050203030202" pitchFamily="18" charset="0"/>
              </a:rPr>
              <a:t>delle diverse province lombarde rispetto a quella di Monza Brianza (dati 2020)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87A61E1-72D2-1FE5-3756-B59BC4EEEA89}"/>
              </a:ext>
            </a:extLst>
          </p:cNvPr>
          <p:cNvSpPr txBox="1"/>
          <p:nvPr/>
        </p:nvSpPr>
        <p:spPr>
          <a:xfrm>
            <a:off x="5732881" y="6589835"/>
            <a:ext cx="6097772" cy="263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725"/>
              </a:spcAft>
              <a:defRPr sz="1088" i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it-IT" dirty="0"/>
              <a:t>Fonte: Elaborazioni PIN </a:t>
            </a:r>
            <a:r>
              <a:rPr lang="it-IT" dirty="0" err="1"/>
              <a:t>scarl</a:t>
            </a:r>
            <a:r>
              <a:rPr lang="it-IT" dirty="0"/>
              <a:t> su dati Istat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C8D138-1358-A6CF-6A1C-7E11C7176C95}"/>
              </a:ext>
            </a:extLst>
          </p:cNvPr>
          <p:cNvSpPr txBox="1"/>
          <p:nvPr/>
        </p:nvSpPr>
        <p:spPr>
          <a:xfrm>
            <a:off x="304888" y="1091308"/>
            <a:ext cx="3862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effectLst/>
                <a:latin typeface="Montserrat" pitchFamily="2" charset="0"/>
                <a:ea typeface="Calibri" panose="020F0502020204030204" pitchFamily="34" charset="0"/>
                <a:cs typeface="Mangal" panose="02040503050203030202" pitchFamily="18" charset="0"/>
              </a:rPr>
              <a:t>Differenziali salariali medi dei</a:t>
            </a:r>
            <a:r>
              <a:rPr lang="it-IT" sz="1400" b="1" dirty="0">
                <a:effectLst/>
                <a:latin typeface="Montserrat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br>
              <a:rPr lang="it-IT" sz="1400" b="1" dirty="0">
                <a:effectLst/>
                <a:latin typeface="Montserrat" pitchFamily="2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it-IT" sz="1400" b="1" dirty="0">
                <a:solidFill>
                  <a:srgbClr val="0054A6"/>
                </a:solidFill>
                <a:effectLst/>
                <a:latin typeface="Montserrat" pitchFamily="2" charset="0"/>
                <a:ea typeface="Calibri" panose="020F0502020204030204" pitchFamily="34" charset="0"/>
                <a:cs typeface="Mangal" panose="02040503050203030202" pitchFamily="18" charset="0"/>
              </a:rPr>
              <a:t>Dirigenti / Impiegati</a:t>
            </a:r>
            <a:endParaRPr lang="it-IT" sz="1400" dirty="0">
              <a:solidFill>
                <a:srgbClr val="0054A6"/>
              </a:solidFill>
            </a:endParaRP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E7B42B4C-7875-6ADB-D8ED-1BF7FFED3A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853837"/>
              </p:ext>
            </p:extLst>
          </p:nvPr>
        </p:nvGraphicFramePr>
        <p:xfrm>
          <a:off x="461759" y="1653189"/>
          <a:ext cx="3728655" cy="484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D0DC430-B533-7C08-A8C7-3E7F3353A17F}"/>
              </a:ext>
            </a:extLst>
          </p:cNvPr>
          <p:cNvSpPr txBox="1"/>
          <p:nvPr/>
        </p:nvSpPr>
        <p:spPr>
          <a:xfrm>
            <a:off x="4274877" y="1054848"/>
            <a:ext cx="3909642" cy="540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kern="100" dirty="0">
                <a:effectLst/>
                <a:latin typeface="Montserrat" pitchFamily="2" charset="0"/>
                <a:ea typeface="Calibri" panose="020F0502020204030204" pitchFamily="34" charset="0"/>
                <a:cs typeface="Mangal" panose="02040503050203030202" pitchFamily="18" charset="0"/>
              </a:rPr>
              <a:t>Differenziali salariali medi degli </a:t>
            </a:r>
            <a:br>
              <a:rPr lang="it-IT" sz="1400" kern="100" dirty="0">
                <a:effectLst/>
                <a:latin typeface="Montserrat" pitchFamily="2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it-IT" sz="1400" b="1" kern="100" dirty="0">
                <a:solidFill>
                  <a:srgbClr val="0054A6"/>
                </a:solidFill>
                <a:effectLst/>
                <a:latin typeface="Montserrat" pitchFamily="2" charset="0"/>
                <a:ea typeface="Calibri" panose="020F0502020204030204" pitchFamily="34" charset="0"/>
                <a:cs typeface="Mangal" panose="02040503050203030202" pitchFamily="18" charset="0"/>
              </a:rPr>
              <a:t>Operai</a:t>
            </a:r>
            <a:endParaRPr lang="it-IT" sz="1400" kern="100" dirty="0">
              <a:solidFill>
                <a:srgbClr val="0054A6"/>
              </a:solidFill>
              <a:effectLst/>
              <a:latin typeface="Montserrat" pitchFamily="2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6D178D57-16DC-76DA-BB21-21E3EF90F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436929"/>
              </p:ext>
            </p:extLst>
          </p:nvPr>
        </p:nvGraphicFramePr>
        <p:xfrm>
          <a:off x="4249653" y="1543484"/>
          <a:ext cx="3862201" cy="495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FB68E20-94EC-F99C-81A4-BAC3774813FD}"/>
              </a:ext>
            </a:extLst>
          </p:cNvPr>
          <p:cNvSpPr txBox="1"/>
          <p:nvPr/>
        </p:nvSpPr>
        <p:spPr>
          <a:xfrm>
            <a:off x="8221539" y="1033491"/>
            <a:ext cx="3853369" cy="540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kern="100" dirty="0">
                <a:effectLst/>
                <a:latin typeface="Montserrat" pitchFamily="2" charset="0"/>
                <a:ea typeface="Calibri" panose="020F0502020204030204" pitchFamily="34" charset="0"/>
                <a:cs typeface="Mangal" panose="02040503050203030202" pitchFamily="18" charset="0"/>
              </a:rPr>
              <a:t>Differenziali salariali medi degli </a:t>
            </a:r>
            <a:r>
              <a:rPr lang="it-IT" sz="1400" b="1" kern="100" dirty="0">
                <a:solidFill>
                  <a:srgbClr val="0054A6"/>
                </a:solidFill>
                <a:effectLst/>
                <a:latin typeface="Montserrat" pitchFamily="2" charset="0"/>
                <a:ea typeface="Calibri" panose="020F0502020204030204" pitchFamily="34" charset="0"/>
                <a:cs typeface="Mangal" panose="02040503050203030202" pitchFamily="18" charset="0"/>
              </a:rPr>
              <a:t>Apprendisti</a:t>
            </a:r>
            <a:endParaRPr lang="it-IT" sz="1400" kern="100" dirty="0">
              <a:solidFill>
                <a:srgbClr val="0054A6"/>
              </a:solidFill>
              <a:effectLst/>
              <a:latin typeface="Montserrat" pitchFamily="2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8749077A-DCB8-6F4D-7C7F-030D725017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489249"/>
              </p:ext>
            </p:extLst>
          </p:nvPr>
        </p:nvGraphicFramePr>
        <p:xfrm>
          <a:off x="8191031" y="1659987"/>
          <a:ext cx="3883878" cy="487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9DDCF976-4699-AAF1-53BB-8355D8EC1374}"/>
              </a:ext>
            </a:extLst>
          </p:cNvPr>
          <p:cNvSpPr txBox="1">
            <a:spLocks/>
          </p:cNvSpPr>
          <p:nvPr/>
        </p:nvSpPr>
        <p:spPr>
          <a:xfrm>
            <a:off x="263951" y="0"/>
            <a:ext cx="11472325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3000" b="1" dirty="0">
                <a:ea typeface="+mn-ea"/>
                <a:cs typeface="Arial" panose="020B0604020202020204" pitchFamily="34" charset="0"/>
              </a:rPr>
              <a:t>Il ruolo dei salari (nelle transizioni territoriali)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3685123-5189-CFEB-FDA2-64455A1C6528}"/>
              </a:ext>
            </a:extLst>
          </p:cNvPr>
          <p:cNvSpPr/>
          <p:nvPr/>
        </p:nvSpPr>
        <p:spPr>
          <a:xfrm>
            <a:off x="308275" y="1052647"/>
            <a:ext cx="3862201" cy="5520935"/>
          </a:xfrm>
          <a:prstGeom prst="rect">
            <a:avLst/>
          </a:prstGeom>
          <a:noFill/>
          <a:ln w="19050">
            <a:solidFill>
              <a:srgbClr val="80C3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BA38056-BB3E-772C-8DFA-0C92CFE363D9}"/>
              </a:ext>
            </a:extLst>
          </p:cNvPr>
          <p:cNvSpPr/>
          <p:nvPr/>
        </p:nvSpPr>
        <p:spPr>
          <a:xfrm>
            <a:off x="4274876" y="1059552"/>
            <a:ext cx="3862201" cy="5520935"/>
          </a:xfrm>
          <a:prstGeom prst="rect">
            <a:avLst/>
          </a:prstGeom>
          <a:noFill/>
          <a:ln w="19050">
            <a:solidFill>
              <a:srgbClr val="80C3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1F92BD6-FFC1-D52A-50A4-A3CBD54F1D53}"/>
              </a:ext>
            </a:extLst>
          </p:cNvPr>
          <p:cNvSpPr/>
          <p:nvPr/>
        </p:nvSpPr>
        <p:spPr>
          <a:xfrm>
            <a:off x="8237931" y="1061753"/>
            <a:ext cx="3862201" cy="5520935"/>
          </a:xfrm>
          <a:prstGeom prst="rect">
            <a:avLst/>
          </a:prstGeom>
          <a:noFill/>
          <a:ln w="19050">
            <a:solidFill>
              <a:srgbClr val="80C3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407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A2CB863C-E024-96DC-30EF-3A2936F9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3" y="194533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63CC60-3887-2F5E-0DA7-1984E60835C2}"/>
              </a:ext>
            </a:extLst>
          </p:cNvPr>
          <p:cNvSpPr txBox="1"/>
          <p:nvPr/>
        </p:nvSpPr>
        <p:spPr>
          <a:xfrm>
            <a:off x="283131" y="615921"/>
            <a:ext cx="11341769" cy="3406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725"/>
              </a:spcAft>
              <a:defRPr sz="1600" b="1">
                <a:solidFill>
                  <a:srgbClr val="0054A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Qualche considerazione sui differenziali salariali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C1EF43-C71C-C939-139B-C18ECA46DCA8}"/>
              </a:ext>
            </a:extLst>
          </p:cNvPr>
          <p:cNvSpPr txBox="1"/>
          <p:nvPr/>
        </p:nvSpPr>
        <p:spPr>
          <a:xfrm>
            <a:off x="340026" y="1146884"/>
            <a:ext cx="11472324" cy="4678881"/>
          </a:xfrm>
          <a:prstGeom prst="rect">
            <a:avLst/>
          </a:prstGeom>
          <a:solidFill>
            <a:srgbClr val="CCECFF">
              <a:alpha val="69804"/>
            </a:srgbClr>
          </a:solidFill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L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a provincia di Monza Brianza risente della “concorrenza salariale” di Milano (+11,4%), in riferimento agli </a:t>
            </a:r>
            <a:r>
              <a:rPr lang="it-IT" b="1" dirty="0">
                <a:solidFill>
                  <a:srgbClr val="0054A6"/>
                </a:solidFill>
                <a:effectLst/>
                <a:latin typeface="Montserrat" pitchFamily="2" charset="0"/>
                <a:cs typeface="Mangal" panose="02040503050203030202" pitchFamily="18" charset="0"/>
              </a:rPr>
              <a:t>impiegati e dirigenti </a:t>
            </a:r>
            <a:br>
              <a:rPr lang="it-IT" b="1" dirty="0">
                <a:solidFill>
                  <a:srgbClr val="0054A6"/>
                </a:solidFill>
                <a:effectLst/>
                <a:latin typeface="Montserrat" pitchFamily="2" charset="0"/>
                <a:cs typeface="Mangal" panose="02040503050203030202" pitchFamily="18" charset="0"/>
              </a:rPr>
            </a:b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  <a:sym typeface="Wingdings" panose="05000000000000000000" pitchFamily="2" charset="2"/>
              </a:rPr>
              <a:t> Milano offre ai lavoratori cognitivi della Brianza maggiori opportunità occupazionali e salari medi più elevati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  <a:sym typeface="Wingdings" panose="05000000000000000000" pitchFamily="2" charset="2"/>
              </a:rPr>
              <a:t>.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endParaRPr lang="it-IT" dirty="0">
              <a:effectLst/>
              <a:latin typeface="Montserrat" pitchFamily="2" charset="0"/>
              <a:cs typeface="Mangal" panose="02040503050203030202" pitchFamily="18" charset="0"/>
              <a:sym typeface="Wingdings" panose="05000000000000000000" pitchFamily="2" charset="2"/>
            </a:endParaRP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Milano sembra essere una provincia in grado di richiamare anche i lavoratori più giovani </a:t>
            </a:r>
            <a:b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</a:b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  <a:sym typeface="Wingdings" panose="05000000000000000000" pitchFamily="2" charset="2"/>
              </a:rPr>
              <a:t> fra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 gli </a:t>
            </a:r>
            <a:r>
              <a:rPr lang="it-IT" b="1" dirty="0">
                <a:solidFill>
                  <a:srgbClr val="0054A6"/>
                </a:solidFill>
                <a:effectLst/>
                <a:latin typeface="Montserrat" pitchFamily="2" charset="0"/>
                <a:cs typeface="Mangal" panose="02040503050203030202" pitchFamily="18" charset="0"/>
              </a:rPr>
              <a:t>apprendisti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, il differenziale salariale medio fra il capoluogo lombardo e la provincia di Monza Brianza è pari al +9,9%.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endParaRPr lang="it-IT" dirty="0">
              <a:effectLst/>
              <a:latin typeface="Montserrat" pitchFamily="2" charset="0"/>
              <a:cs typeface="Mangal" panose="02040503050203030202" pitchFamily="18" charset="0"/>
            </a:endParaRP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it-IT" kern="100" dirty="0">
                <a:latin typeface="Montserrat" pitchFamily="2" charset="0"/>
                <a:cs typeface="Mangal" panose="02040503050203030202" pitchFamily="18" charset="0"/>
              </a:rPr>
              <a:t>Le</a:t>
            </a:r>
            <a:r>
              <a:rPr lang="it-IT" kern="100" dirty="0">
                <a:effectLst/>
                <a:latin typeface="Montserrat" pitchFamily="2" charset="0"/>
                <a:cs typeface="Mangal" panose="02040503050203030202" pitchFamily="18" charset="0"/>
              </a:rPr>
              <a:t> province territorialmente contigue a quella di Monza Brianza, sembrano attrarre (</a:t>
            </a:r>
            <a:r>
              <a:rPr lang="it-IT" kern="100" dirty="0">
                <a:latin typeface="Montserrat" pitchFamily="2" charset="0"/>
                <a:cs typeface="Mangal" panose="02040503050203030202" pitchFamily="18" charset="0"/>
              </a:rPr>
              <a:t>molto </a:t>
            </a:r>
            <a:r>
              <a:rPr lang="it-IT" kern="100" dirty="0">
                <a:effectLst/>
                <a:latin typeface="Montserrat" pitchFamily="2" charset="0"/>
                <a:cs typeface="Mangal" panose="02040503050203030202" pitchFamily="18" charset="0"/>
              </a:rPr>
              <a:t>meno di Milano) i lavoratori dimissionari. In particolare fra gli </a:t>
            </a:r>
            <a:r>
              <a:rPr lang="it-IT" b="1" kern="100" dirty="0">
                <a:solidFill>
                  <a:srgbClr val="0054A6"/>
                </a:solidFill>
                <a:effectLst/>
                <a:latin typeface="Montserrat" pitchFamily="2" charset="0"/>
                <a:cs typeface="Mangal" panose="02040503050203030202" pitchFamily="18" charset="0"/>
              </a:rPr>
              <a:t>operai</a:t>
            </a:r>
            <a:r>
              <a:rPr lang="it-IT" kern="100" dirty="0">
                <a:effectLst/>
                <a:latin typeface="Montserrat" pitchFamily="2" charset="0"/>
                <a:cs typeface="Mangal" panose="02040503050203030202" pitchFamily="18" charset="0"/>
              </a:rPr>
              <a:t> </a:t>
            </a:r>
            <a:br>
              <a:rPr lang="it-IT" kern="100" dirty="0">
                <a:effectLst/>
                <a:latin typeface="Montserrat" pitchFamily="2" charset="0"/>
                <a:cs typeface="Mangal" panose="02040503050203030202" pitchFamily="18" charset="0"/>
              </a:rPr>
            </a:br>
            <a:r>
              <a:rPr lang="it-IT" kern="100" dirty="0">
                <a:effectLst/>
                <a:latin typeface="Montserrat" pitchFamily="2" charset="0"/>
                <a:cs typeface="Mangal" panose="02040503050203030202" pitchFamily="18" charset="0"/>
                <a:sym typeface="Wingdings" panose="05000000000000000000" pitchFamily="2" charset="2"/>
              </a:rPr>
              <a:t></a:t>
            </a:r>
            <a:r>
              <a:rPr lang="it-IT" kern="100" dirty="0">
                <a:effectLst/>
                <a:latin typeface="Montserrat" pitchFamily="2" charset="0"/>
                <a:cs typeface="Mangal" panose="02040503050203030202" pitchFamily="18" charset="0"/>
              </a:rPr>
              <a:t> il differenziale salariale medio tra Lecco e Monza Brianza è, pari a +5,7% (Lecco assorbe il 3,5% dei dimissionari di MB); quello di Bergamo è maggiore del +2,4% (</a:t>
            </a:r>
            <a:r>
              <a:rPr lang="it-IT" kern="100" dirty="0">
                <a:latin typeface="Montserrat" pitchFamily="2" charset="0"/>
                <a:cs typeface="Mangal" panose="02040503050203030202" pitchFamily="18" charset="0"/>
              </a:rPr>
              <a:t>B</a:t>
            </a:r>
            <a:r>
              <a:rPr lang="it-IT" kern="100" dirty="0">
                <a:effectLst/>
                <a:latin typeface="Montserrat" pitchFamily="2" charset="0"/>
                <a:cs typeface="Mangal" panose="02040503050203030202" pitchFamily="18" charset="0"/>
              </a:rPr>
              <a:t>ergamo assorbe il 2,8% dei dimissionari di MB); mentre il salario medio di Varese diverge da quello brianzolo del +0,7% (Varese assorbe l’1,7% dei dimissionari di MB).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endParaRPr lang="it-IT" dirty="0">
              <a:latin typeface="Montserrat" pitchFamily="2" charset="0"/>
              <a:cs typeface="Mangal" panose="02040503050203030202" pitchFamily="18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78388EA6-16F5-72CD-4B47-47A08828773E}"/>
              </a:ext>
            </a:extLst>
          </p:cNvPr>
          <p:cNvSpPr txBox="1">
            <a:spLocks/>
          </p:cNvSpPr>
          <p:nvPr/>
        </p:nvSpPr>
        <p:spPr>
          <a:xfrm>
            <a:off x="263951" y="0"/>
            <a:ext cx="11472325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3000" b="1" dirty="0">
                <a:ea typeface="+mn-ea"/>
                <a:cs typeface="Arial" panose="020B0604020202020204" pitchFamily="34" charset="0"/>
              </a:rPr>
              <a:t>Il ruolo dei salari (nelle transizioni territoriali) </a:t>
            </a:r>
          </a:p>
        </p:txBody>
      </p:sp>
    </p:spTree>
    <p:extLst>
      <p:ext uri="{BB962C8B-B14F-4D97-AF65-F5344CB8AC3E}">
        <p14:creationId xmlns:p14="http://schemas.microsoft.com/office/powerpoint/2010/main" val="3069145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BC00C088-31EF-33A8-5D27-0BF1B95646AC}"/>
              </a:ext>
            </a:extLst>
          </p:cNvPr>
          <p:cNvSpPr txBox="1">
            <a:spLocks/>
          </p:cNvSpPr>
          <p:nvPr/>
        </p:nvSpPr>
        <p:spPr>
          <a:xfrm>
            <a:off x="226244" y="0"/>
            <a:ext cx="11331130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3000" b="1" dirty="0">
                <a:ea typeface="+mn-ea"/>
                <a:cs typeface="Arial" panose="020B0604020202020204" pitchFamily="34" charset="0"/>
              </a:rPr>
              <a:t>Conclusioni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2CB863C-E024-96DC-30EF-3A2936F9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3" y="194533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C1EF43-C71C-C939-139B-C18ECA46DCA8}"/>
              </a:ext>
            </a:extLst>
          </p:cNvPr>
          <p:cNvSpPr txBox="1"/>
          <p:nvPr/>
        </p:nvSpPr>
        <p:spPr>
          <a:xfrm>
            <a:off x="329395" y="859541"/>
            <a:ext cx="11576658" cy="2171593"/>
          </a:xfrm>
          <a:prstGeom prst="rect">
            <a:avLst/>
          </a:prstGeom>
          <a:solidFill>
            <a:srgbClr val="CCECFF">
              <a:alpha val="69804"/>
            </a:srgbClr>
          </a:solidFill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I dati esposti dimostrano che la </a:t>
            </a:r>
            <a:r>
              <a:rPr lang="it-IT" b="1" dirty="0">
                <a:effectLst/>
                <a:latin typeface="Montserrat" pitchFamily="2" charset="0"/>
                <a:cs typeface="Mangal" panose="02040503050203030202" pitchFamily="18" charset="0"/>
              </a:rPr>
              <a:t>tesi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, in base alla quale la crescita delle dimissioni volontarie degli ultimi anni sia da correlarsi a </a:t>
            </a:r>
            <a:r>
              <a:rPr lang="it-IT" b="1" dirty="0">
                <a:effectLst/>
                <a:latin typeface="Montserrat" pitchFamily="2" charset="0"/>
                <a:cs typeface="Mangal" panose="02040503050203030202" pitchFamily="18" charset="0"/>
              </a:rPr>
              <a:t>procrastinazione delle dimissioni programmate prima della pandemia, nella provincia di Monza Brianza, non trova riscontro</a:t>
            </a:r>
            <a:br>
              <a:rPr lang="it-IT" b="1" dirty="0">
                <a:effectLst/>
                <a:latin typeface="Montserrat" pitchFamily="2" charset="0"/>
                <a:cs typeface="Mangal" panose="02040503050203030202" pitchFamily="18" charset="0"/>
              </a:rPr>
            </a:br>
            <a:r>
              <a:rPr lang="it-IT" b="1" dirty="0">
                <a:effectLst/>
                <a:latin typeface="Montserrat" pitchFamily="2" charset="0"/>
                <a:cs typeface="Mangal" panose="02040503050203030202" pitchFamily="18" charset="0"/>
                <a:sym typeface="Wingdings" panose="05000000000000000000" pitchFamily="2" charset="2"/>
              </a:rPr>
              <a:t> 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il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 numero dei lavoratori dimissionari è aumentato – fra il 2021 e il 2022 – del 18,8%.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Al netto delle motivazioni esistenziali, s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embra plausibile, invece, che fra le cause di cessazione volontaria del rapporto di lavoro possa esservi la </a:t>
            </a:r>
            <a:r>
              <a:rPr lang="it-IT" b="1" dirty="0">
                <a:effectLst/>
                <a:latin typeface="Montserrat" pitchFamily="2" charset="0"/>
                <a:cs typeface="Mangal" panose="02040503050203030202" pitchFamily="18" charset="0"/>
              </a:rPr>
              <a:t>forte richiesta di manodopera 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che sta caratterizzando l’intero territorio della Lombardia.</a:t>
            </a:r>
            <a:endParaRPr lang="it-IT" sz="1400" dirty="0">
              <a:latin typeface="+mj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5CF081-399E-1839-70F2-D7B7DD8E43F1}"/>
              </a:ext>
            </a:extLst>
          </p:cNvPr>
          <p:cNvSpPr txBox="1"/>
          <p:nvPr/>
        </p:nvSpPr>
        <p:spPr>
          <a:xfrm>
            <a:off x="329395" y="4018990"/>
            <a:ext cx="11576658" cy="2171594"/>
          </a:xfrm>
          <a:prstGeom prst="rect">
            <a:avLst/>
          </a:prstGeom>
          <a:solidFill>
            <a:srgbClr val="CCECFF">
              <a:alpha val="69804"/>
            </a:srgbClr>
          </a:solidFill>
        </p:spPr>
        <p:txBody>
          <a:bodyPr vert="horz" lIns="82918" tIns="41459" rIns="82918" bIns="41459" rtlCol="0">
            <a:noAutofit/>
          </a:bodyPr>
          <a:lstStyle>
            <a:defPPr>
              <a:defRPr lang="it-IT"/>
            </a:defPPr>
            <a:lvl1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it-IT" sz="1600" dirty="0">
                <a:latin typeface="Montserrat" pitchFamily="2" charset="0"/>
              </a:rPr>
              <a:t>Dai dati presentati emerge che il 77,1% dei dimissionari trova lavoro in un arco mediamente non superiore alle 55 giornate, ma la metà dei dimissionari torna a lavorare nell’arco di 8 giorni (valore mediano) </a:t>
            </a:r>
            <a:br>
              <a:rPr lang="it-IT" sz="1600" dirty="0">
                <a:latin typeface="Montserrat" pitchFamily="2" charset="0"/>
              </a:rPr>
            </a:br>
            <a:r>
              <a:rPr lang="it-IT" sz="1600" dirty="0">
                <a:latin typeface="Montserrat" pitchFamily="2" charset="0"/>
                <a:sym typeface="Wingdings" panose="05000000000000000000" pitchFamily="2" charset="2"/>
              </a:rPr>
              <a:t> </a:t>
            </a:r>
            <a:r>
              <a:rPr lang="it-IT" sz="1600" b="1" dirty="0">
                <a:latin typeface="Montserrat" pitchFamily="2" charset="0"/>
                <a:sym typeface="Wingdings" panose="05000000000000000000" pitchFamily="2" charset="2"/>
              </a:rPr>
              <a:t>in molti casi, chi abbandona un impiego ne ha già un altro ad attenderlo.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it-IT" sz="1600" dirty="0">
                <a:latin typeface="Montserrat" pitchFamily="2" charset="0"/>
              </a:rPr>
              <a:t>L</a:t>
            </a:r>
            <a:r>
              <a:rPr lang="it-IT" sz="1600" dirty="0">
                <a:effectLst/>
                <a:latin typeface="Montserrat" pitchFamily="2" charset="0"/>
                <a:cs typeface="Mangal" panose="02040503050203030202" pitchFamily="18" charset="0"/>
              </a:rPr>
              <a:t>’analisi ha mostrato livelli medi dei salari orari anche molto distanti tra di loro, sia con riferimento al personale da adibire alle c.d. mansioni energetiche che a quello da impiegare nelle mansioni con un contenuto più cognitivo (si vedano i dati di Milano) </a:t>
            </a:r>
            <a:br>
              <a:rPr lang="it-IT" sz="1600" dirty="0">
                <a:effectLst/>
                <a:latin typeface="Montserrat" pitchFamily="2" charset="0"/>
                <a:cs typeface="Mangal" panose="02040503050203030202" pitchFamily="18" charset="0"/>
              </a:rPr>
            </a:br>
            <a:r>
              <a:rPr lang="it-IT" sz="1600" dirty="0">
                <a:effectLst/>
                <a:latin typeface="Montserrat" pitchFamily="2" charset="0"/>
                <a:cs typeface="Mangal" panose="02040503050203030202" pitchFamily="18" charset="0"/>
                <a:sym typeface="Wingdings" panose="05000000000000000000" pitchFamily="2" charset="2"/>
              </a:rPr>
              <a:t></a:t>
            </a:r>
            <a:r>
              <a:rPr lang="it-IT" sz="1600" dirty="0">
                <a:effectLst/>
                <a:latin typeface="Montserrat" pitchFamily="2" charset="0"/>
                <a:cs typeface="Mangal" panose="02040503050203030202" pitchFamily="18" charset="0"/>
              </a:rPr>
              <a:t> questo potrebbe essere il segno dell’esistenza di una «</a:t>
            </a:r>
            <a:r>
              <a:rPr lang="it-IT" sz="1600" b="1" dirty="0">
                <a:effectLst/>
                <a:latin typeface="Montserrat" pitchFamily="2" charset="0"/>
                <a:cs typeface="Mangal" panose="02040503050203030202" pitchFamily="18" charset="0"/>
              </a:rPr>
              <a:t>concorrenza territoriale</a:t>
            </a:r>
            <a:r>
              <a:rPr lang="it-IT" sz="1600" dirty="0">
                <a:effectLst/>
                <a:latin typeface="Montserrat" pitchFamily="2" charset="0"/>
                <a:cs typeface="Mangal" panose="02040503050203030202" pitchFamily="18" charset="0"/>
              </a:rPr>
              <a:t>» che si esprime attraverso i differenziali salariali.</a:t>
            </a:r>
            <a:endParaRPr lang="it-IT" sz="1600" u="sng" dirty="0">
              <a:latin typeface="Montserrat" pitchFamily="2" charset="0"/>
            </a:endParaRP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E1D5872A-80EC-DE66-6F40-C942287D92F4}"/>
              </a:ext>
            </a:extLst>
          </p:cNvPr>
          <p:cNvSpPr/>
          <p:nvPr/>
        </p:nvSpPr>
        <p:spPr>
          <a:xfrm>
            <a:off x="5786030" y="3275278"/>
            <a:ext cx="663388" cy="573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54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FF4F3D2-C169-D21F-3E6D-70AF8E97AC97}"/>
              </a:ext>
            </a:extLst>
          </p:cNvPr>
          <p:cNvSpPr txBox="1"/>
          <p:nvPr/>
        </p:nvSpPr>
        <p:spPr>
          <a:xfrm>
            <a:off x="314682" y="770710"/>
            <a:ext cx="11453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725"/>
              </a:spcAft>
              <a:defRPr sz="1600" b="1">
                <a:solidFill>
                  <a:srgbClr val="0054A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Contratti di lavoro cessati in Italia per dimissioni volontarie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EA24A76-1DF4-A314-3886-F6ADAF953000}"/>
              </a:ext>
            </a:extLst>
          </p:cNvPr>
          <p:cNvSpPr txBox="1"/>
          <p:nvPr/>
        </p:nvSpPr>
        <p:spPr>
          <a:xfrm>
            <a:off x="6548180" y="3936621"/>
            <a:ext cx="5643820" cy="26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5"/>
              </a:spcAft>
            </a:pPr>
            <a:r>
              <a:rPr lang="it-IT" sz="1088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Fonte: MLPS - Sistema informativo Statistico delle Comunicazioni obbligatorie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C00C088-31EF-33A8-5D27-0BF1B95646AC}"/>
              </a:ext>
            </a:extLst>
          </p:cNvPr>
          <p:cNvSpPr txBox="1">
            <a:spLocks/>
          </p:cNvSpPr>
          <p:nvPr/>
        </p:nvSpPr>
        <p:spPr>
          <a:xfrm>
            <a:off x="314683" y="-454"/>
            <a:ext cx="11453492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Le dimissioni in Italia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798BA50-6B43-EFCC-9575-36D6B4316666}"/>
              </a:ext>
            </a:extLst>
          </p:cNvPr>
          <p:cNvSpPr txBox="1"/>
          <p:nvPr/>
        </p:nvSpPr>
        <p:spPr>
          <a:xfrm>
            <a:off x="389837" y="5540662"/>
            <a:ext cx="11327390" cy="849052"/>
          </a:xfrm>
          <a:prstGeom prst="rect">
            <a:avLst/>
          </a:prstGeom>
          <a:solidFill>
            <a:srgbClr val="CCECFF">
              <a:alpha val="69804"/>
            </a:srgbClr>
          </a:solidFill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kern="100" dirty="0">
                <a:effectLst/>
                <a:latin typeface="+mn-lt"/>
                <a:cs typeface="Mangal" panose="02040503050203030202" pitchFamily="18" charset="0"/>
              </a:rPr>
              <a:t>Le </a:t>
            </a:r>
            <a:r>
              <a:rPr lang="it-IT" b="1" kern="100" dirty="0">
                <a:effectLst/>
                <a:latin typeface="+mn-lt"/>
                <a:cs typeface="Mangal" panose="02040503050203030202" pitchFamily="18" charset="0"/>
              </a:rPr>
              <a:t>dimissioni</a:t>
            </a:r>
            <a:r>
              <a:rPr lang="it-IT" kern="100" dirty="0">
                <a:effectLst/>
                <a:latin typeface="+mn-lt"/>
                <a:cs typeface="Mangal" panose="02040503050203030202" pitchFamily="18" charset="0"/>
              </a:rPr>
              <a:t> volontarie, tra il </a:t>
            </a:r>
            <a:r>
              <a:rPr lang="it-IT" b="1" kern="100" dirty="0">
                <a:effectLst/>
                <a:latin typeface="+mn-lt"/>
                <a:cs typeface="Mangal" panose="02040503050203030202" pitchFamily="18" charset="0"/>
              </a:rPr>
              <a:t>2019 e il 2022</a:t>
            </a:r>
            <a:r>
              <a:rPr lang="it-IT" kern="100" dirty="0">
                <a:effectLst/>
                <a:latin typeface="+mn-lt"/>
                <a:cs typeface="Mangal" panose="02040503050203030202" pitchFamily="18" charset="0"/>
              </a:rPr>
              <a:t>, in Italia, </a:t>
            </a:r>
            <a:r>
              <a:rPr lang="it-IT" b="1" kern="100" dirty="0">
                <a:effectLst/>
                <a:latin typeface="+mn-lt"/>
                <a:cs typeface="Mangal" panose="02040503050203030202" pitchFamily="18" charset="0"/>
              </a:rPr>
              <a:t>aumentano</a:t>
            </a:r>
            <a:r>
              <a:rPr lang="it-IT" kern="100" dirty="0">
                <a:effectLst/>
                <a:latin typeface="+mn-lt"/>
                <a:cs typeface="Mangal" panose="02040503050203030202" pitchFamily="18" charset="0"/>
              </a:rPr>
              <a:t> del 25%.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kern="100" dirty="0">
                <a:effectLst/>
                <a:latin typeface="+mn-lt"/>
                <a:cs typeface="Mangal" panose="02040503050203030202" pitchFamily="18" charset="0"/>
              </a:rPr>
              <a:t>Fra il 2020 e il 2021 l’incremento è stato del 30,9%, mentre quello tra il 2021 e il 2022 è pari al 12,1%.</a:t>
            </a:r>
          </a:p>
          <a:p>
            <a:pPr algn="ctr"/>
            <a:endParaRPr lang="it-IT" dirty="0">
              <a:latin typeface="+mn-lt"/>
            </a:endParaRPr>
          </a:p>
          <a:p>
            <a:pPr algn="ctr"/>
            <a:endParaRPr lang="it-IT" dirty="0">
              <a:latin typeface="+mn-lt"/>
            </a:endParaRPr>
          </a:p>
          <a:p>
            <a:pPr algn="ctr"/>
            <a:endParaRPr lang="it-IT" dirty="0">
              <a:latin typeface="+mn-lt"/>
            </a:endParaRPr>
          </a:p>
          <a:p>
            <a:pPr algn="ctr"/>
            <a:endParaRPr lang="it-IT" dirty="0">
              <a:latin typeface="+mn-lt"/>
            </a:endParaRPr>
          </a:p>
          <a:p>
            <a:pPr marL="0" indent="0" algn="ctr">
              <a:buNone/>
            </a:pPr>
            <a:endParaRPr lang="it-IT" dirty="0">
              <a:latin typeface="+mn-lt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DEA36CD1-9FE3-231D-565F-D8CC18695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378794"/>
              </p:ext>
            </p:extLst>
          </p:nvPr>
        </p:nvGraphicFramePr>
        <p:xfrm>
          <a:off x="1841365" y="1317338"/>
          <a:ext cx="7823792" cy="24132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07409">
                  <a:extLst>
                    <a:ext uri="{9D8B030D-6E8A-4147-A177-3AD203B41FA5}">
                      <a16:colId xmlns:a16="http://schemas.microsoft.com/office/drawing/2014/main" val="396854968"/>
                    </a:ext>
                  </a:extLst>
                </a:gridCol>
                <a:gridCol w="2607409">
                  <a:extLst>
                    <a:ext uri="{9D8B030D-6E8A-4147-A177-3AD203B41FA5}">
                      <a16:colId xmlns:a16="http://schemas.microsoft.com/office/drawing/2014/main" val="3448196621"/>
                    </a:ext>
                  </a:extLst>
                </a:gridCol>
                <a:gridCol w="2608974">
                  <a:extLst>
                    <a:ext uri="{9D8B030D-6E8A-4147-A177-3AD203B41FA5}">
                      <a16:colId xmlns:a16="http://schemas.microsoft.com/office/drawing/2014/main" val="2162040393"/>
                    </a:ext>
                  </a:extLst>
                </a:gridCol>
              </a:tblGrid>
              <a:tr h="46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Anno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Dimissioni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Variazione annuale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04436409"/>
                  </a:ext>
                </a:extLst>
              </a:tr>
              <a:tr h="54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2019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1.839.747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-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27783312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2020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1.567.543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-14,80%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44613518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2021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2.051.371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30,87%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3718314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2022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chemeClr val="dk1"/>
                          </a:solidFill>
                          <a:effectLst/>
                        </a:rPr>
                        <a:t>2.299.188</a:t>
                      </a:r>
                      <a:endParaRPr lang="it-IT" sz="1400" kern="0" dirty="0">
                        <a:solidFill>
                          <a:schemeClr val="dk1"/>
                        </a:solidFill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</a:rPr>
                        <a:t>12,08%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72071565"/>
                  </a:ext>
                </a:extLst>
              </a:tr>
            </a:tbl>
          </a:graphicData>
        </a:graphic>
      </p:graphicFrame>
      <p:sp>
        <p:nvSpPr>
          <p:cNvPr id="2" name="Freccia in giù 1">
            <a:extLst>
              <a:ext uri="{FF2B5EF4-FFF2-40B4-BE49-F238E27FC236}">
                <a16:creationId xmlns:a16="http://schemas.microsoft.com/office/drawing/2014/main" id="{10C1B7D2-6E74-C8D4-A216-C76CE5055C62}"/>
              </a:ext>
            </a:extLst>
          </p:cNvPr>
          <p:cNvSpPr/>
          <p:nvPr/>
        </p:nvSpPr>
        <p:spPr>
          <a:xfrm>
            <a:off x="5721838" y="4643434"/>
            <a:ext cx="663388" cy="573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43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FF4F3D2-C169-D21F-3E6D-70AF8E97AC97}"/>
              </a:ext>
            </a:extLst>
          </p:cNvPr>
          <p:cNvSpPr txBox="1"/>
          <p:nvPr/>
        </p:nvSpPr>
        <p:spPr>
          <a:xfrm>
            <a:off x="314682" y="770710"/>
            <a:ext cx="11604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725"/>
              </a:spcAft>
              <a:defRPr sz="1600" b="1">
                <a:solidFill>
                  <a:srgbClr val="0054A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Qualche suggerimento dalla letteratura nazionale ed internazionale per l’interpretazione del fenomeno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C00C088-31EF-33A8-5D27-0BF1B95646AC}"/>
              </a:ext>
            </a:extLst>
          </p:cNvPr>
          <p:cNvSpPr txBox="1">
            <a:spLocks/>
          </p:cNvSpPr>
          <p:nvPr/>
        </p:nvSpPr>
        <p:spPr>
          <a:xfrm>
            <a:off x="314682" y="31346"/>
            <a:ext cx="11216331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defRPr>
            </a:lvl1pPr>
          </a:lstStyle>
          <a:p>
            <a:r>
              <a:rPr lang="it-IT" dirty="0"/>
              <a:t>Il fenomeno delle grandi dimissioni nel mondo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2CB863C-E024-96DC-30EF-3A2936F9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3" y="194533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798BA50-6B43-EFCC-9575-36D6B4316666}"/>
              </a:ext>
            </a:extLst>
          </p:cNvPr>
          <p:cNvSpPr txBox="1"/>
          <p:nvPr/>
        </p:nvSpPr>
        <p:spPr>
          <a:xfrm>
            <a:off x="314682" y="1296682"/>
            <a:ext cx="11604416" cy="4915449"/>
          </a:xfrm>
          <a:prstGeom prst="rect">
            <a:avLst/>
          </a:prstGeom>
          <a:noFill/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l">
              <a:spcAft>
                <a:spcPts val="1200"/>
              </a:spcAft>
            </a:pP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Dopo la pandemia, molte persone hanno riconsiderato il proprio ruolo lavorativo e la propria carriera professionale in funzione di </a:t>
            </a: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una maggiore e migliore conciliazione delle proprie preferenze per il tempo libero con quello del lavoro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. Dunque, al momento del rientro nei luoghi di lavoro, hanno preferito lasciare la “vecchia occupazione” per </a:t>
            </a: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cercare un lavoro che assicurasse la possibilità di gestire più flessibilmente l’orario e il luogo di lavoro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;</a:t>
            </a:r>
          </a:p>
          <a:p>
            <a:pPr algn="l">
              <a:spcAft>
                <a:spcPts val="1200"/>
              </a:spcAft>
            </a:pPr>
            <a:r>
              <a:rPr lang="it-IT" dirty="0">
                <a:latin typeface="+mn-lt"/>
                <a:cs typeface="Mangal" panose="02040503050203030202" pitchFamily="18" charset="0"/>
              </a:rPr>
              <a:t>I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 </a:t>
            </a: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lavoratori che hanno sofferto per gli elevati livelli di pressione durante il periodo pandemico 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hanno abbandonato il proprio posto di lavoro </a:t>
            </a: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per cercare un’occupazione in cui vi fosse equilibrio e conciliazione fra lavoro e altri aspetti della vita quotidiana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. Sembra che in Europa questa tendenza stia caratterizzando soprattutto il personale sanitario e quello dei settori c.d. High Tech;</a:t>
            </a:r>
          </a:p>
          <a:p>
            <a:pPr algn="l">
              <a:spcAft>
                <a:spcPts val="1200"/>
              </a:spcAft>
            </a:pPr>
            <a:r>
              <a:rPr lang="it-IT" dirty="0">
                <a:latin typeface="+mn-lt"/>
                <a:cs typeface="Mangal" panose="02040503050203030202" pitchFamily="18" charset="0"/>
              </a:rPr>
              <a:t>P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er alcuni lavoratori che lamentavano cattive condizioni di lavoro, la pandemia ha costituito un’</a:t>
            </a: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occasione per trasferirsi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 in settori in grado di garantire condizioni lavorative migliori;</a:t>
            </a:r>
          </a:p>
          <a:p>
            <a:pPr algn="l">
              <a:spcAft>
                <a:spcPts val="1200"/>
              </a:spcAft>
            </a:pP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La Pandemia potrebbe aver indotto molti lavoratori prossimi alla pensione ad </a:t>
            </a: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anticipare il momento di ritiro dal lavoro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.</a:t>
            </a:r>
            <a:endParaRPr lang="it-IT" dirty="0">
              <a:latin typeface="+mn-lt"/>
            </a:endParaRPr>
          </a:p>
          <a:p>
            <a:pPr algn="l"/>
            <a:endParaRPr lang="it-IT" dirty="0">
              <a:latin typeface="+mn-lt"/>
            </a:endParaRPr>
          </a:p>
          <a:p>
            <a:pPr algn="l"/>
            <a:endParaRPr lang="it-IT" dirty="0">
              <a:latin typeface="+mn-lt"/>
            </a:endParaRPr>
          </a:p>
          <a:p>
            <a:pPr algn="l"/>
            <a:endParaRPr lang="it-IT" dirty="0">
              <a:latin typeface="+mn-lt"/>
            </a:endParaRPr>
          </a:p>
          <a:p>
            <a:pPr marL="0" indent="0" algn="l">
              <a:buNone/>
            </a:pP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203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FF4F3D2-C169-D21F-3E6D-70AF8E97AC97}"/>
              </a:ext>
            </a:extLst>
          </p:cNvPr>
          <p:cNvSpPr txBox="1"/>
          <p:nvPr/>
        </p:nvSpPr>
        <p:spPr>
          <a:xfrm>
            <a:off x="314682" y="770710"/>
            <a:ext cx="11604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725"/>
              </a:spcAft>
              <a:defRPr sz="1600" b="1">
                <a:solidFill>
                  <a:srgbClr val="0054A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Qualche suggerimento dalla letteratura nazionale per interpretare le peculiarità nazionali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C00C088-31EF-33A8-5D27-0BF1B95646AC}"/>
              </a:ext>
            </a:extLst>
          </p:cNvPr>
          <p:cNvSpPr txBox="1">
            <a:spLocks/>
          </p:cNvSpPr>
          <p:nvPr/>
        </p:nvSpPr>
        <p:spPr>
          <a:xfrm>
            <a:off x="293793" y="-454"/>
            <a:ext cx="11442484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3000" b="1" dirty="0">
                <a:ea typeface="+mn-ea"/>
                <a:cs typeface="Arial" panose="020B0604020202020204" pitchFamily="34" charset="0"/>
              </a:rPr>
              <a:t>Il fenomeno delle grandi dimissioni in Italia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2CB863C-E024-96DC-30EF-3A2936F9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3" y="194533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798BA50-6B43-EFCC-9575-36D6B4316666}"/>
              </a:ext>
            </a:extLst>
          </p:cNvPr>
          <p:cNvSpPr txBox="1"/>
          <p:nvPr/>
        </p:nvSpPr>
        <p:spPr>
          <a:xfrm>
            <a:off x="314682" y="1249686"/>
            <a:ext cx="11604416" cy="1341983"/>
          </a:xfrm>
          <a:prstGeom prst="rect">
            <a:avLst/>
          </a:prstGeom>
          <a:noFill/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Sulla base delle tesi più recenti, sembra che il fenomeno delle “grandi dimissioni” debba essere ridimensionato.</a:t>
            </a:r>
          </a:p>
          <a:p>
            <a:pPr marL="0" indent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In particolare, Brunetta e Tiraboschi ipotizzano che il calo delle dimissioni, fra il 2019 e il 2020, di circa 273 mila unità e poi la crescita – fra il 2020 e il 2021 – di circa 484 mila unità, rappresenti, semplicemente, il recupero – da parte del mercato del lavoro – delle dimissioni rimandate dai lavoratori durante il </a:t>
            </a:r>
            <a:r>
              <a:rPr lang="it-IT" i="1" dirty="0">
                <a:effectLst/>
                <a:latin typeface="+mn-lt"/>
                <a:cs typeface="Mangal" panose="02040503050203030202" pitchFamily="18" charset="0"/>
              </a:rPr>
              <a:t>lockdown.</a:t>
            </a:r>
          </a:p>
          <a:p>
            <a:pPr marL="0" indent="0" algn="l">
              <a:spcBef>
                <a:spcPts val="0"/>
              </a:spcBef>
              <a:buNone/>
            </a:pPr>
            <a:endParaRPr lang="it-IT" dirty="0">
              <a:latin typeface="+mn-lt"/>
            </a:endParaRPr>
          </a:p>
          <a:p>
            <a:pPr algn="l"/>
            <a:endParaRPr lang="it-IT" dirty="0">
              <a:latin typeface="+mn-lt"/>
            </a:endParaRPr>
          </a:p>
          <a:p>
            <a:pPr marL="0" indent="0" algn="l">
              <a:buNone/>
            </a:pPr>
            <a:endParaRPr lang="it-IT" dirty="0">
              <a:latin typeface="+mn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73D1AE-E8B8-D789-E25C-C33741B8E394}"/>
              </a:ext>
            </a:extLst>
          </p:cNvPr>
          <p:cNvSpPr txBox="1"/>
          <p:nvPr/>
        </p:nvSpPr>
        <p:spPr>
          <a:xfrm>
            <a:off x="403141" y="4138216"/>
            <a:ext cx="11515957" cy="1470098"/>
          </a:xfrm>
          <a:prstGeom prst="rect">
            <a:avLst/>
          </a:prstGeom>
          <a:solidFill>
            <a:srgbClr val="CCECFF">
              <a:alpha val="69804"/>
            </a:srgbClr>
          </a:solidFill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Chi si dimette, in Italia, lo fa solamente se all’orizzonte vi è </a:t>
            </a:r>
            <a:br>
              <a:rPr lang="it-IT" dirty="0">
                <a:effectLst/>
                <a:latin typeface="+mn-lt"/>
                <a:cs typeface="Mangal" panose="02040503050203030202" pitchFamily="18" charset="0"/>
              </a:rPr>
            </a:b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un’</a:t>
            </a: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effettiva prospettiva di un nuovo impiego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Infatti, la forte incertezza di questo periodo storico sembra non lasciare posto alle dimissioni come “gesto liberatorio”, ma – al contrario – la cesura occupazionale per volontà del lavoratore sembra avvenire solo se vi siano </a:t>
            </a: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concrete speranze che l’abbandono del vecchio impiego possa essere seguito da uno migliore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.</a:t>
            </a:r>
            <a:endParaRPr lang="it-IT" dirty="0">
              <a:latin typeface="+mn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40D93A0-99CE-2EAD-0053-8AE5DFC337F3}"/>
              </a:ext>
            </a:extLst>
          </p:cNvPr>
          <p:cNvSpPr txBox="1"/>
          <p:nvPr/>
        </p:nvSpPr>
        <p:spPr>
          <a:xfrm>
            <a:off x="5135526" y="5824654"/>
            <a:ext cx="6783572" cy="427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1088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Brunetta R., Tiraboschi M. (2022), Grande dimissione: fuga dal lavoro o narrazione emotiva? Qualche riflessione su letteratura dati e tendenze, in </a:t>
            </a:r>
            <a:r>
              <a:rPr lang="it-IT" sz="1088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Adapt</a:t>
            </a:r>
            <a:r>
              <a:rPr lang="it-IT" sz="1088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Working Paper n.6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C8CCE5C4-196B-6AA5-CF9F-FA8EC090EC5A}"/>
              </a:ext>
            </a:extLst>
          </p:cNvPr>
          <p:cNvSpPr/>
          <p:nvPr/>
        </p:nvSpPr>
        <p:spPr>
          <a:xfrm>
            <a:off x="5764306" y="3142129"/>
            <a:ext cx="663388" cy="573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2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85F6874-776A-556B-4F4B-F8F8A8B31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1" t="30855" r="39732" b="21161"/>
          <a:stretch/>
        </p:blipFill>
        <p:spPr>
          <a:xfrm>
            <a:off x="307046" y="965386"/>
            <a:ext cx="7234397" cy="492722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FF4F3D2-C169-D21F-3E6D-70AF8E97AC97}"/>
              </a:ext>
            </a:extLst>
          </p:cNvPr>
          <p:cNvSpPr txBox="1"/>
          <p:nvPr/>
        </p:nvSpPr>
        <p:spPr>
          <a:xfrm>
            <a:off x="314682" y="770710"/>
            <a:ext cx="11604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725"/>
              </a:spcAft>
              <a:defRPr sz="1600" b="1">
                <a:solidFill>
                  <a:srgbClr val="0054A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I dati a supporto della tesi di Brunetta e Tiraboschi: il tasso di rioccupazione a tre mesi (anni 17-18-19-20-21)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C00C088-31EF-33A8-5D27-0BF1B95646AC}"/>
              </a:ext>
            </a:extLst>
          </p:cNvPr>
          <p:cNvSpPr txBox="1">
            <a:spLocks/>
          </p:cNvSpPr>
          <p:nvPr/>
        </p:nvSpPr>
        <p:spPr>
          <a:xfrm>
            <a:off x="314683" y="-6659"/>
            <a:ext cx="11421594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3000" b="1" dirty="0">
                <a:ea typeface="+mn-ea"/>
                <a:cs typeface="Arial" panose="020B0604020202020204" pitchFamily="34" charset="0"/>
              </a:rPr>
              <a:t>Il fenomeno delle grandi dimissioni in Italia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2CB863C-E024-96DC-30EF-3A2936F9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3" y="194533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73D1AE-E8B8-D789-E25C-C33741B8E394}"/>
              </a:ext>
            </a:extLst>
          </p:cNvPr>
          <p:cNvSpPr txBox="1"/>
          <p:nvPr/>
        </p:nvSpPr>
        <p:spPr>
          <a:xfrm>
            <a:off x="7541444" y="1329044"/>
            <a:ext cx="4409552" cy="1933450"/>
          </a:xfrm>
          <a:prstGeom prst="rect">
            <a:avLst/>
          </a:prstGeom>
          <a:solidFill>
            <a:srgbClr val="CCECFF">
              <a:alpha val="69804"/>
            </a:srgbClr>
          </a:solidFill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it-IT" sz="1400" dirty="0">
                <a:latin typeface="Montserrat" pitchFamily="2" charset="0"/>
                <a:cs typeface="Mangal" panose="02040503050203030202" pitchFamily="18" charset="0"/>
              </a:rPr>
              <a:t>I</a:t>
            </a:r>
            <a:r>
              <a:rPr lang="it-IT" sz="1400" dirty="0">
                <a:effectLst/>
                <a:latin typeface="Montserrat" pitchFamily="2" charset="0"/>
                <a:cs typeface="Mangal" panose="02040503050203030202" pitchFamily="18" charset="0"/>
              </a:rPr>
              <a:t>l tasso di </a:t>
            </a:r>
            <a:r>
              <a:rPr lang="it-IT" sz="1400" b="1" dirty="0">
                <a:effectLst/>
                <a:latin typeface="Montserrat" pitchFamily="2" charset="0"/>
                <a:cs typeface="Mangal" panose="02040503050203030202" pitchFamily="18" charset="0"/>
              </a:rPr>
              <a:t>rioccupazione a tre mesi </a:t>
            </a:r>
            <a:r>
              <a:rPr lang="it-IT" sz="1400" dirty="0">
                <a:effectLst/>
                <a:latin typeface="Montserrat" pitchFamily="2" charset="0"/>
                <a:cs typeface="Mangal" panose="02040503050203030202" pitchFamily="18" charset="0"/>
              </a:rPr>
              <a:t>del 2021 è più elevato di quello degli anni precedenti (2017, 2018, 2019, 2020).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it-IT" sz="1400" dirty="0">
                <a:latin typeface="Montserrat" pitchFamily="2" charset="0"/>
                <a:cs typeface="Mangal" panose="02040503050203030202" pitchFamily="18" charset="0"/>
              </a:rPr>
              <a:t>N</a:t>
            </a:r>
            <a:r>
              <a:rPr lang="it-IT" sz="1400" dirty="0">
                <a:effectLst/>
                <a:latin typeface="Montserrat" pitchFamily="2" charset="0"/>
                <a:cs typeface="Mangal" panose="02040503050203030202" pitchFamily="18" charset="0"/>
              </a:rPr>
              <a:t>el periodo considerato (gennaio – settembre 2021) – mediamente – chi si è dimesso, nel 59% dei casi, ha trovato un </a:t>
            </a:r>
            <a:r>
              <a:rPr lang="it-IT" sz="1400" b="1" dirty="0">
                <a:effectLst/>
                <a:latin typeface="Montserrat" pitchFamily="2" charset="0"/>
                <a:cs typeface="Mangal" panose="02040503050203030202" pitchFamily="18" charset="0"/>
              </a:rPr>
              <a:t>nuovo impiego nell’arco del trimestre successivo</a:t>
            </a:r>
            <a:r>
              <a:rPr lang="it-IT" sz="1400" dirty="0">
                <a:effectLst/>
                <a:latin typeface="Montserrat" pitchFamily="2" charset="0"/>
                <a:cs typeface="Mangal" panose="02040503050203030202" pitchFamily="18" charset="0"/>
              </a:rPr>
              <a:t>.</a:t>
            </a:r>
            <a:endParaRPr lang="it-IT" dirty="0"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B09F407-4A38-9EDB-129B-EFE354FEE431}"/>
              </a:ext>
            </a:extLst>
          </p:cNvPr>
          <p:cNvSpPr txBox="1"/>
          <p:nvPr/>
        </p:nvSpPr>
        <p:spPr>
          <a:xfrm>
            <a:off x="7573341" y="3696237"/>
            <a:ext cx="4377655" cy="1663740"/>
          </a:xfrm>
          <a:prstGeom prst="rect">
            <a:avLst/>
          </a:prstGeom>
          <a:solidFill>
            <a:srgbClr val="CCECFF">
              <a:alpha val="69804"/>
            </a:srgbClr>
          </a:solidFill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l">
              <a:spcBef>
                <a:spcPts val="0"/>
              </a:spcBef>
            </a:pPr>
            <a:r>
              <a:rPr lang="it-IT" sz="1400" dirty="0">
                <a:effectLst/>
                <a:latin typeface="Montserrat" pitchFamily="2" charset="0"/>
                <a:cs typeface="Mangal" panose="02040503050203030202" pitchFamily="18" charset="0"/>
              </a:rPr>
              <a:t>Tuttavia esiste un </a:t>
            </a:r>
            <a:r>
              <a:rPr lang="it-IT" sz="1400" b="1" dirty="0">
                <a:effectLst/>
                <a:latin typeface="Montserrat" pitchFamily="2" charset="0"/>
                <a:cs typeface="Mangal" panose="02040503050203030202" pitchFamily="18" charset="0"/>
              </a:rPr>
              <a:t>41% dei dimissionari che non trova lavoro dopo tre mesi</a:t>
            </a:r>
            <a:r>
              <a:rPr lang="it-IT" sz="1400" dirty="0">
                <a:effectLst/>
                <a:latin typeface="Montserrat" pitchFamily="2" charset="0"/>
                <a:cs typeface="Mangal" panose="02040503050203030202" pitchFamily="18" charset="0"/>
              </a:rPr>
              <a:t>, segno che – a fronte delle “dimissioni programmate” – vi è un ampio numero di lavoratori che prevede tempi di attesa, per un nuovo lavoro, più ampi rispetto a quelli del trimestre.</a:t>
            </a:r>
            <a:endParaRPr lang="it-IT" dirty="0"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B54A3FF-9A75-114F-5008-2D0A350F9D8D}"/>
              </a:ext>
            </a:extLst>
          </p:cNvPr>
          <p:cNvSpPr txBox="1"/>
          <p:nvPr/>
        </p:nvSpPr>
        <p:spPr>
          <a:xfrm>
            <a:off x="307046" y="6045905"/>
            <a:ext cx="11759263" cy="767033"/>
          </a:xfrm>
          <a:prstGeom prst="rect">
            <a:avLst/>
          </a:prstGeom>
          <a:solidFill>
            <a:schemeClr val="accent2">
              <a:alpha val="69804"/>
            </a:schemeClr>
          </a:solidFill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lang="it-IT" sz="1400" kern="100" dirty="0">
                <a:latin typeface="Montserrat" pitchFamily="2" charset="0"/>
                <a:cs typeface="Mangal" panose="02040503050203030202" pitchFamily="18" charset="0"/>
              </a:rPr>
              <a:t>Esiste un buon numero di lavoratori</a:t>
            </a:r>
            <a:r>
              <a:rPr lang="it-IT" sz="1400" kern="100" dirty="0">
                <a:effectLst/>
                <a:latin typeface="Montserrat" pitchFamily="2" charset="0"/>
                <a:cs typeface="Mangal" panose="02040503050203030202" pitchFamily="18" charset="0"/>
              </a:rPr>
              <a:t> che il c.d. “</a:t>
            </a:r>
            <a:r>
              <a:rPr lang="it-IT" sz="1400" b="1" kern="100" dirty="0">
                <a:effectLst/>
                <a:latin typeface="Montserrat" pitchFamily="2" charset="0"/>
                <a:cs typeface="Mangal" panose="02040503050203030202" pitchFamily="18" charset="0"/>
              </a:rPr>
              <a:t>salto nel buio</a:t>
            </a:r>
            <a:r>
              <a:rPr lang="it-IT" sz="1400" kern="100" dirty="0">
                <a:effectLst/>
                <a:latin typeface="Montserrat" pitchFamily="2" charset="0"/>
                <a:cs typeface="Mangal" panose="02040503050203030202" pitchFamily="18" charset="0"/>
              </a:rPr>
              <a:t>” lo fa. Si tratta di soggetti usciti dalla pandemia con lavori così qualitativamente deteriorati che, a questi ultimi, hanno preferito l’attesa, magari sostenuta da ammortizzatori sociali che – fino alla fine del 2022 – sono stati particolarmente ricchi. </a:t>
            </a:r>
          </a:p>
          <a:p>
            <a:pPr algn="l">
              <a:spcBef>
                <a:spcPts val="0"/>
              </a:spcBef>
            </a:pPr>
            <a:endParaRPr lang="it-IT" sz="1400" dirty="0">
              <a:latin typeface="+mj-lt"/>
            </a:endParaRP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304043B0-EE41-2C40-706B-704F23E7D708}"/>
              </a:ext>
            </a:extLst>
          </p:cNvPr>
          <p:cNvSpPr/>
          <p:nvPr/>
        </p:nvSpPr>
        <p:spPr>
          <a:xfrm>
            <a:off x="9622317" y="5476975"/>
            <a:ext cx="580344" cy="501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61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FF4F3D2-C169-D21F-3E6D-70AF8E97AC97}"/>
              </a:ext>
            </a:extLst>
          </p:cNvPr>
          <p:cNvSpPr txBox="1"/>
          <p:nvPr/>
        </p:nvSpPr>
        <p:spPr>
          <a:xfrm>
            <a:off x="293792" y="738114"/>
            <a:ext cx="11604416" cy="3406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725"/>
              </a:spcAft>
              <a:defRPr sz="1600" b="1">
                <a:solidFill>
                  <a:srgbClr val="0054A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Chi sono e quanti sono i lavoratori dimissionari in provincia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C00C088-31EF-33A8-5D27-0BF1B95646AC}"/>
              </a:ext>
            </a:extLst>
          </p:cNvPr>
          <p:cNvSpPr txBox="1">
            <a:spLocks/>
          </p:cNvSpPr>
          <p:nvPr/>
        </p:nvSpPr>
        <p:spPr>
          <a:xfrm>
            <a:off x="293792" y="-1289"/>
            <a:ext cx="11169202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3000" b="1" dirty="0">
                <a:ea typeface="+mn-ea"/>
                <a:cs typeface="Arial" panose="020B0604020202020204" pitchFamily="34" charset="0"/>
              </a:rPr>
              <a:t>Il fenomeno delle grandi dimissioni nella Provincia MB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2CB863C-E024-96DC-30EF-3A2936F9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3" y="194533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B54A3FF-9A75-114F-5008-2D0A350F9D8D}"/>
              </a:ext>
            </a:extLst>
          </p:cNvPr>
          <p:cNvSpPr txBox="1"/>
          <p:nvPr/>
        </p:nvSpPr>
        <p:spPr>
          <a:xfrm>
            <a:off x="1572543" y="2424666"/>
            <a:ext cx="8992104" cy="146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I lavoratori dimissionari, nel </a:t>
            </a: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2022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, sono 29.328.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Nel </a:t>
            </a: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2021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, invece, il numero dei dimissionari era di 24.692.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it-IT" dirty="0">
                <a:latin typeface="+mn-lt"/>
                <a:cs typeface="Mangal" panose="02040503050203030202" pitchFamily="18" charset="0"/>
              </a:rPr>
              <a:t>Il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 numero dei lavoratori dimissionari è aumentato – fra il 2021 e il 2022 – del </a:t>
            </a:r>
            <a:r>
              <a:rPr lang="it-IT" dirty="0">
                <a:latin typeface="+mn-lt"/>
                <a:cs typeface="Mangal" panose="02040503050203030202" pitchFamily="18" charset="0"/>
              </a:rPr>
              <a:t>18,8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%. </a:t>
            </a:r>
            <a:endParaRPr lang="it-IT" dirty="0"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733EAF-D9C6-741B-AE77-3B505EE5FCA1}"/>
              </a:ext>
            </a:extLst>
          </p:cNvPr>
          <p:cNvSpPr txBox="1"/>
          <p:nvPr/>
        </p:nvSpPr>
        <p:spPr>
          <a:xfrm>
            <a:off x="386499" y="1205993"/>
            <a:ext cx="11364192" cy="605810"/>
          </a:xfrm>
          <a:prstGeom prst="rect">
            <a:avLst/>
          </a:prstGeom>
          <a:solidFill>
            <a:schemeClr val="bg1">
              <a:lumMod val="95000"/>
              <a:alpha val="69804"/>
            </a:schemeClr>
          </a:solidFill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b="1" dirty="0">
                <a:latin typeface="Montserrat" pitchFamily="2" charset="0"/>
                <a:cs typeface="Mangal" panose="02040503050203030202" pitchFamily="18" charset="0"/>
              </a:rPr>
              <a:t>Nota metodologica: </a:t>
            </a:r>
            <a:r>
              <a:rPr lang="it-IT" dirty="0">
                <a:latin typeface="Montserrat" pitchFamily="2" charset="0"/>
                <a:cs typeface="Mangal" panose="02040503050203030202" pitchFamily="18" charset="0"/>
              </a:rPr>
              <a:t>i dati di seguito riportati si riferiscono </a:t>
            </a:r>
            <a:r>
              <a:rPr lang="it-IT" dirty="0">
                <a:effectLst/>
                <a:latin typeface="Montserrat" pitchFamily="2" charset="0"/>
                <a:cs typeface="Mangal" panose="02040503050203030202" pitchFamily="18" charset="0"/>
              </a:rPr>
              <a:t>alle cessazioni di lavoratori di età uguale o inferiore a 60 anni che, nel 2022, risultavano domiciliati nella provincia di Monza Brianza.</a:t>
            </a:r>
            <a:endParaRPr lang="it-IT" sz="1200" dirty="0"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3A36C9-A77E-E6C8-C64F-D6EC5108A131}"/>
              </a:ext>
            </a:extLst>
          </p:cNvPr>
          <p:cNvSpPr txBox="1"/>
          <p:nvPr/>
        </p:nvSpPr>
        <p:spPr>
          <a:xfrm>
            <a:off x="803593" y="4942854"/>
            <a:ext cx="10947098" cy="1359030"/>
          </a:xfrm>
          <a:prstGeom prst="rect">
            <a:avLst/>
          </a:prstGeom>
          <a:solidFill>
            <a:schemeClr val="accent2">
              <a:alpha val="69804"/>
            </a:schemeClr>
          </a:solidFill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I dati mettono in dubbio che la tesi di Brunetta e Tiraboschi possa essere valida </a:t>
            </a:r>
            <a:br>
              <a:rPr lang="it-IT" b="1" dirty="0">
                <a:effectLst/>
                <a:latin typeface="+mn-lt"/>
                <a:cs typeface="Mangal" panose="02040503050203030202" pitchFamily="18" charset="0"/>
              </a:rPr>
            </a:b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per il territorio della provincia di Monza Brianza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: </a:t>
            </a:r>
            <a:br>
              <a:rPr lang="it-IT" dirty="0">
                <a:effectLst/>
                <a:latin typeface="+mn-lt"/>
                <a:cs typeface="Mangal" panose="02040503050203030202" pitchFamily="18" charset="0"/>
              </a:rPr>
            </a:b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infatti, se fosse vero che l’espansione delle dimissioni fosse dovuta alle c.d. “dimissioni rimandate” durante la pandemia,</a:t>
            </a: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 il loro numero, nel 2022, dovrebbe diminuire rispetto all’anno precedente, </a:t>
            </a:r>
            <a:br>
              <a:rPr lang="it-IT" b="1" dirty="0">
                <a:effectLst/>
                <a:latin typeface="+mn-lt"/>
                <a:cs typeface="Mangal" panose="02040503050203030202" pitchFamily="18" charset="0"/>
              </a:rPr>
            </a:b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o – comunque – non aumentare.</a:t>
            </a:r>
            <a:r>
              <a:rPr lang="it-IT" dirty="0">
                <a:latin typeface="+mn-lt"/>
              </a:rPr>
              <a:t> 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4B357D0F-0F41-C7E3-0D91-83110C03173E}"/>
              </a:ext>
            </a:extLst>
          </p:cNvPr>
          <p:cNvSpPr/>
          <p:nvPr/>
        </p:nvSpPr>
        <p:spPr>
          <a:xfrm>
            <a:off x="5764306" y="4129972"/>
            <a:ext cx="663388" cy="573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99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FF4F3D2-C169-D21F-3E6D-70AF8E97AC97}"/>
              </a:ext>
            </a:extLst>
          </p:cNvPr>
          <p:cNvSpPr txBox="1"/>
          <p:nvPr/>
        </p:nvSpPr>
        <p:spPr>
          <a:xfrm>
            <a:off x="293792" y="668064"/>
            <a:ext cx="11604416" cy="3406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725"/>
              </a:spcAft>
              <a:defRPr sz="1600" b="1">
                <a:solidFill>
                  <a:srgbClr val="0054A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Chi sono e quanti sono i lavoratori dimissionari in provincia (dati 2022)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2CB863C-E024-96DC-30EF-3A2936F9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3" y="194533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B54A3FF-9A75-114F-5008-2D0A350F9D8D}"/>
              </a:ext>
            </a:extLst>
          </p:cNvPr>
          <p:cNvSpPr txBox="1"/>
          <p:nvPr/>
        </p:nvSpPr>
        <p:spPr>
          <a:xfrm>
            <a:off x="6570184" y="2530893"/>
            <a:ext cx="5149203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285750" indent="-2857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Montserrat" pitchFamily="2" charset="0"/>
              <a:buChar char="▶"/>
              <a:defRPr sz="1600" kern="100">
                <a:effectLst/>
                <a:latin typeface="Montserrat" pitchFamily="2" charset="0"/>
                <a:cs typeface="Mangal" panose="02040503050203030202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buNone/>
            </a:pPr>
            <a:r>
              <a:rPr lang="it-IT" dirty="0"/>
              <a:t>Il macrosettore di provenienza dei dimissionari è, in larga misura, quello del </a:t>
            </a:r>
            <a:r>
              <a:rPr lang="it-IT" b="1" dirty="0"/>
              <a:t>Commercio e dei Servizi</a:t>
            </a:r>
            <a:r>
              <a:rPr lang="it-IT" dirty="0"/>
              <a:t> (in prevalenza a basso valore aggiunto, si tratta del 73,3%), seguito, a lunga distanza, dall’Industria (18,6%) e dalle Costruzioni (7,7%).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FF6751C-D9DD-7915-9A19-BFEF6C3D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552802"/>
              </p:ext>
            </p:extLst>
          </p:nvPr>
        </p:nvGraphicFramePr>
        <p:xfrm>
          <a:off x="361127" y="1447609"/>
          <a:ext cx="5626097" cy="87858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43544">
                  <a:extLst>
                    <a:ext uri="{9D8B030D-6E8A-4147-A177-3AD203B41FA5}">
                      <a16:colId xmlns:a16="http://schemas.microsoft.com/office/drawing/2014/main" val="3435035911"/>
                    </a:ext>
                  </a:extLst>
                </a:gridCol>
                <a:gridCol w="1811675">
                  <a:extLst>
                    <a:ext uri="{9D8B030D-6E8A-4147-A177-3AD203B41FA5}">
                      <a16:colId xmlns:a16="http://schemas.microsoft.com/office/drawing/2014/main" val="234269443"/>
                    </a:ext>
                  </a:extLst>
                </a:gridCol>
                <a:gridCol w="2370878">
                  <a:extLst>
                    <a:ext uri="{9D8B030D-6E8A-4147-A177-3AD203B41FA5}">
                      <a16:colId xmlns:a16="http://schemas.microsoft.com/office/drawing/2014/main" val="2772848629"/>
                    </a:ext>
                  </a:extLst>
                </a:gridCol>
              </a:tblGrid>
              <a:tr h="232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Genere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Dimissionari (VA)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Dimissionari (%)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39795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Femmine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solidFill>
                            <a:srgbClr val="000000"/>
                          </a:solidFill>
                          <a:effectLst/>
                        </a:rPr>
                        <a:t>12.767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solidFill>
                            <a:srgbClr val="000000"/>
                          </a:solidFill>
                          <a:effectLst/>
                        </a:rPr>
                        <a:t>43,5%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723960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Maschi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solidFill>
                            <a:srgbClr val="000000"/>
                          </a:solidFill>
                          <a:effectLst/>
                        </a:rPr>
                        <a:t>16.561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solidFill>
                            <a:srgbClr val="000000"/>
                          </a:solidFill>
                          <a:effectLst/>
                        </a:rPr>
                        <a:t>56,5%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129245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Totale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00" dirty="0">
                          <a:solidFill>
                            <a:srgbClr val="000000"/>
                          </a:solidFill>
                          <a:effectLst/>
                        </a:rPr>
                        <a:t>29.328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00" dirty="0">
                          <a:solidFill>
                            <a:srgbClr val="000000"/>
                          </a:solidFill>
                          <a:effectLst/>
                        </a:rPr>
                        <a:t>100,0%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51631340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9A34302-74C8-D91A-DAF0-A2D63EF0AC42}"/>
              </a:ext>
            </a:extLst>
          </p:cNvPr>
          <p:cNvSpPr txBox="1"/>
          <p:nvPr/>
        </p:nvSpPr>
        <p:spPr>
          <a:xfrm>
            <a:off x="283160" y="1189596"/>
            <a:ext cx="3514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Distribuzione dei dimissionari per genere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38FCDC68-2092-E4D9-D1B3-423DACB0A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52536"/>
              </p:ext>
            </p:extLst>
          </p:nvPr>
        </p:nvGraphicFramePr>
        <p:xfrm>
          <a:off x="350494" y="3029209"/>
          <a:ext cx="5626098" cy="114177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75366">
                  <a:extLst>
                    <a:ext uri="{9D8B030D-6E8A-4147-A177-3AD203B41FA5}">
                      <a16:colId xmlns:a16="http://schemas.microsoft.com/office/drawing/2014/main" val="3539670996"/>
                    </a:ext>
                  </a:extLst>
                </a:gridCol>
                <a:gridCol w="1875366">
                  <a:extLst>
                    <a:ext uri="{9D8B030D-6E8A-4147-A177-3AD203B41FA5}">
                      <a16:colId xmlns:a16="http://schemas.microsoft.com/office/drawing/2014/main" val="1582959009"/>
                    </a:ext>
                  </a:extLst>
                </a:gridCol>
                <a:gridCol w="1875366">
                  <a:extLst>
                    <a:ext uri="{9D8B030D-6E8A-4147-A177-3AD203B41FA5}">
                      <a16:colId xmlns:a16="http://schemas.microsoft.com/office/drawing/2014/main" val="3651052658"/>
                    </a:ext>
                  </a:extLst>
                </a:gridCol>
              </a:tblGrid>
              <a:tr h="280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Fascia d'età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Dimissionari (VA)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Dimissionari (%)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47346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-29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solidFill>
                            <a:srgbClr val="000000"/>
                          </a:solidFill>
                          <a:effectLst/>
                        </a:rPr>
                        <a:t>10.335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solidFill>
                            <a:srgbClr val="000000"/>
                          </a:solidFill>
                          <a:effectLst/>
                        </a:rPr>
                        <a:t>35,2%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501124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30-49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solidFill>
                            <a:srgbClr val="000000"/>
                          </a:solidFill>
                          <a:effectLst/>
                        </a:rPr>
                        <a:t>13.966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solidFill>
                            <a:srgbClr val="000000"/>
                          </a:solidFill>
                          <a:effectLst/>
                        </a:rPr>
                        <a:t>47,6%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06922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50-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solidFill>
                            <a:srgbClr val="000000"/>
                          </a:solidFill>
                          <a:effectLst/>
                        </a:rPr>
                        <a:t>5.027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solidFill>
                            <a:srgbClr val="000000"/>
                          </a:solidFill>
                          <a:effectLst/>
                        </a:rPr>
                        <a:t>17,1%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355717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Totale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00" dirty="0">
                          <a:solidFill>
                            <a:srgbClr val="000000"/>
                          </a:solidFill>
                          <a:effectLst/>
                        </a:rPr>
                        <a:t>29.328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00" dirty="0">
                          <a:solidFill>
                            <a:srgbClr val="000000"/>
                          </a:solidFill>
                          <a:effectLst/>
                        </a:rPr>
                        <a:t>100,0%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38221751"/>
                  </a:ext>
                </a:extLst>
              </a:tr>
            </a:tbl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1E65CE6-4E14-1433-BA04-3A84E4FF5F14}"/>
              </a:ext>
            </a:extLst>
          </p:cNvPr>
          <p:cNvSpPr txBox="1"/>
          <p:nvPr/>
        </p:nvSpPr>
        <p:spPr>
          <a:xfrm>
            <a:off x="283160" y="2765203"/>
            <a:ext cx="3815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Distribuzione dei dimissionari per fasce d’età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7B6C7AB-5BFC-9C58-412B-81B0C37D2A63}"/>
              </a:ext>
            </a:extLst>
          </p:cNvPr>
          <p:cNvSpPr txBox="1"/>
          <p:nvPr/>
        </p:nvSpPr>
        <p:spPr>
          <a:xfrm>
            <a:off x="283160" y="4549287"/>
            <a:ext cx="3815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Distribuzione dei dimissionari per fasce d’età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53871C8-3E97-FDEF-6B70-87193D3093B8}"/>
              </a:ext>
            </a:extLst>
          </p:cNvPr>
          <p:cNvSpPr txBox="1"/>
          <p:nvPr/>
        </p:nvSpPr>
        <p:spPr>
          <a:xfrm>
            <a:off x="9144786" y="6653751"/>
            <a:ext cx="3096467" cy="26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5"/>
              </a:spcAft>
            </a:pPr>
            <a:r>
              <a:rPr lang="it-IT" sz="1088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Fonte: elaborazioni PIN </a:t>
            </a:r>
            <a:r>
              <a:rPr lang="it-IT" sz="1088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scarl</a:t>
            </a:r>
            <a:r>
              <a:rPr lang="it-IT" sz="1088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su dati COB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486B6CE-27D0-DBAA-66A8-BAEDDBE16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078317"/>
              </p:ext>
            </p:extLst>
          </p:nvPr>
        </p:nvGraphicFramePr>
        <p:xfrm>
          <a:off x="361126" y="4786570"/>
          <a:ext cx="5626101" cy="199779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815707">
                  <a:extLst>
                    <a:ext uri="{9D8B030D-6E8A-4147-A177-3AD203B41FA5}">
                      <a16:colId xmlns:a16="http://schemas.microsoft.com/office/drawing/2014/main" val="4157922520"/>
                    </a:ext>
                  </a:extLst>
                </a:gridCol>
                <a:gridCol w="1484753">
                  <a:extLst>
                    <a:ext uri="{9D8B030D-6E8A-4147-A177-3AD203B41FA5}">
                      <a16:colId xmlns:a16="http://schemas.microsoft.com/office/drawing/2014/main" val="734738219"/>
                    </a:ext>
                  </a:extLst>
                </a:gridCol>
                <a:gridCol w="1325641">
                  <a:extLst>
                    <a:ext uri="{9D8B030D-6E8A-4147-A177-3AD203B41FA5}">
                      <a16:colId xmlns:a16="http://schemas.microsoft.com/office/drawing/2014/main" val="3464968887"/>
                    </a:ext>
                  </a:extLst>
                </a:gridCol>
              </a:tblGrid>
              <a:tr h="276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Titolo di studio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Dimissionari (VA)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Dimissionari (%)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740846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Diploma di scuola superiore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8.462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28,9%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93284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Diploma terziario Extra-universitario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55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0,2%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995209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Nessun titolo di studio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6.682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22,8%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813713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Licenza elementare / scuola media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5.784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19,7%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263435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Laurea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4.997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17,0%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728736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Qualifica professionale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3.028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10,3%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963591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Titoli post-laurea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320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1,1%</a:t>
                      </a:r>
                      <a:endParaRPr lang="it-IT" sz="14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50333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</a:rPr>
                        <a:t>Totale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00" dirty="0">
                          <a:effectLst/>
                        </a:rPr>
                        <a:t>29.328</a:t>
                      </a:r>
                      <a:endParaRPr lang="it-IT" sz="14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00" dirty="0">
                          <a:effectLst/>
                        </a:rPr>
                        <a:t>100,0%</a:t>
                      </a:r>
                      <a:endParaRPr lang="it-IT" sz="14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46939533"/>
                  </a:ext>
                </a:extLst>
              </a:tr>
            </a:tbl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D4E7167D-D970-9046-0AB3-F9A2A73C80E0}"/>
              </a:ext>
            </a:extLst>
          </p:cNvPr>
          <p:cNvSpPr txBox="1">
            <a:spLocks/>
          </p:cNvSpPr>
          <p:nvPr/>
        </p:nvSpPr>
        <p:spPr>
          <a:xfrm>
            <a:off x="293792" y="-1289"/>
            <a:ext cx="11169202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3000" b="1" dirty="0">
                <a:ea typeface="+mn-ea"/>
                <a:cs typeface="Arial" panose="020B0604020202020204" pitchFamily="34" charset="0"/>
              </a:rPr>
              <a:t>Il fenomeno delle grandi dimissioni nella Provincia MB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DDC562-EE17-8881-86CC-A4BBDE7B4BA4}"/>
              </a:ext>
            </a:extLst>
          </p:cNvPr>
          <p:cNvSpPr txBox="1"/>
          <p:nvPr/>
        </p:nvSpPr>
        <p:spPr>
          <a:xfrm>
            <a:off x="6570184" y="1470934"/>
            <a:ext cx="5149203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it-IT" sz="1600" kern="100" dirty="0">
                <a:effectLst/>
                <a:latin typeface="Montserrat" pitchFamily="2" charset="0"/>
                <a:cs typeface="Mangal" panose="02040503050203030202" pitchFamily="18" charset="0"/>
              </a:rPr>
              <a:t>Dai dati emerge che i dimissionari sono in prevalenza </a:t>
            </a:r>
            <a:r>
              <a:rPr lang="it-IT" sz="1600" b="1" kern="100" dirty="0">
                <a:effectLst/>
                <a:latin typeface="Montserrat" pitchFamily="2" charset="0"/>
                <a:cs typeface="Mangal" panose="02040503050203030202" pitchFamily="18" charset="0"/>
              </a:rPr>
              <a:t>maschi</a:t>
            </a:r>
            <a:r>
              <a:rPr lang="it-IT" sz="1600" kern="100" dirty="0">
                <a:effectLst/>
                <a:latin typeface="Montserrat" pitchFamily="2" charset="0"/>
                <a:cs typeface="Mangal" panose="02040503050203030202" pitchFamily="18" charset="0"/>
              </a:rPr>
              <a:t> (56,5%), con un’età compresa fra i </a:t>
            </a:r>
            <a:r>
              <a:rPr lang="it-IT" sz="1600" b="1" kern="100" dirty="0">
                <a:effectLst/>
                <a:latin typeface="Montserrat" pitchFamily="2" charset="0"/>
                <a:cs typeface="Mangal" panose="02040503050203030202" pitchFamily="18" charset="0"/>
              </a:rPr>
              <a:t>30 e i 49 anni </a:t>
            </a:r>
            <a:r>
              <a:rPr lang="it-IT" sz="1600" kern="100" dirty="0">
                <a:effectLst/>
                <a:latin typeface="Montserrat" pitchFamily="2" charset="0"/>
                <a:cs typeface="Mangal" panose="02040503050203030202" pitchFamily="18" charset="0"/>
              </a:rPr>
              <a:t>(</a:t>
            </a:r>
            <a:r>
              <a:rPr lang="it-IT" sz="1600" kern="100" dirty="0">
                <a:latin typeface="Montserrat" pitchFamily="2" charset="0"/>
                <a:cs typeface="Mangal" panose="02040503050203030202" pitchFamily="18" charset="0"/>
              </a:rPr>
              <a:t>47,6</a:t>
            </a:r>
            <a:r>
              <a:rPr lang="it-IT" sz="1600" kern="100" dirty="0">
                <a:effectLst/>
                <a:latin typeface="Montserrat" pitchFamily="2" charset="0"/>
                <a:cs typeface="Mangal" panose="02040503050203030202" pitchFamily="18" charset="0"/>
              </a:rPr>
              <a:t>%), ma numerosi risultano anche gli under 29 (35,2% del totale).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4170022-8CD4-BA62-7F8E-D5889AA49ED1}"/>
              </a:ext>
            </a:extLst>
          </p:cNvPr>
          <p:cNvSpPr txBox="1"/>
          <p:nvPr/>
        </p:nvSpPr>
        <p:spPr>
          <a:xfrm>
            <a:off x="6116796" y="4514466"/>
            <a:ext cx="6055979" cy="21390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marL="285750" indent="-2857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Montserrat" pitchFamily="2" charset="0"/>
              <a:buChar char="▶"/>
              <a:defRPr sz="1600" kern="100">
                <a:effectLst/>
                <a:latin typeface="Montserrat" pitchFamily="2" charset="0"/>
                <a:cs typeface="Mangal" panose="02040503050203030202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it-IT" dirty="0"/>
              <a:t>I dati sul titolo di studio risultano poco polarizzati: coloro che sono in possesso di un </a:t>
            </a:r>
            <a:r>
              <a:rPr lang="it-IT" b="1" dirty="0"/>
              <a:t>diploma</a:t>
            </a:r>
            <a:r>
              <a:rPr lang="it-IT" dirty="0"/>
              <a:t>, oppure di una </a:t>
            </a:r>
            <a:r>
              <a:rPr lang="it-IT" b="1" dirty="0"/>
              <a:t>laurea</a:t>
            </a:r>
            <a:r>
              <a:rPr lang="it-IT" dirty="0"/>
              <a:t> o di un </a:t>
            </a:r>
            <a:r>
              <a:rPr lang="it-IT" b="1" dirty="0"/>
              <a:t>titolo post-laurea</a:t>
            </a:r>
            <a:r>
              <a:rPr lang="it-IT" dirty="0"/>
              <a:t> ammontano al 47% del totale.</a:t>
            </a:r>
          </a:p>
          <a:p>
            <a:r>
              <a:rPr lang="it-IT" dirty="0"/>
              <a:t>Dunque, risultano piuttosto numerosi i lavoratori dimissionari che, o non hanno alcun titolo di studio, oppure ne posseggono uno non superiore alla licenza media inferiore (si tratta del 42,5% dei casi). </a:t>
            </a:r>
          </a:p>
        </p:txBody>
      </p:sp>
    </p:spTree>
    <p:extLst>
      <p:ext uri="{BB962C8B-B14F-4D97-AF65-F5344CB8AC3E}">
        <p14:creationId xmlns:p14="http://schemas.microsoft.com/office/powerpoint/2010/main" val="292082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BC00C088-31EF-33A8-5D27-0BF1B95646AC}"/>
              </a:ext>
            </a:extLst>
          </p:cNvPr>
          <p:cNvSpPr txBox="1">
            <a:spLocks/>
          </p:cNvSpPr>
          <p:nvPr/>
        </p:nvSpPr>
        <p:spPr>
          <a:xfrm>
            <a:off x="226237" y="0"/>
            <a:ext cx="11528893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3000" b="1" dirty="0">
                <a:ea typeface="+mn-ea"/>
                <a:cs typeface="Arial" panose="020B0604020202020204" pitchFamily="34" charset="0"/>
              </a:rPr>
              <a:t>Le transizioni contrattuali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2CB863C-E024-96DC-30EF-3A2936F9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3" y="194533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B54A3FF-9A75-114F-5008-2D0A350F9D8D}"/>
              </a:ext>
            </a:extLst>
          </p:cNvPr>
          <p:cNvSpPr txBox="1"/>
          <p:nvPr/>
        </p:nvSpPr>
        <p:spPr>
          <a:xfrm>
            <a:off x="308120" y="5936138"/>
            <a:ext cx="11784647" cy="1147496"/>
          </a:xfrm>
          <a:prstGeom prst="rect">
            <a:avLst/>
          </a:prstGeom>
          <a:noFill/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400" dirty="0">
                <a:latin typeface="Montserrat" pitchFamily="2" charset="0"/>
                <a:cs typeface="Mangal" panose="02040503050203030202" pitchFamily="18" charset="0"/>
              </a:rPr>
              <a:t>L</a:t>
            </a:r>
            <a:r>
              <a:rPr lang="it-IT" sz="1400" dirty="0">
                <a:effectLst/>
                <a:latin typeface="Montserrat" pitchFamily="2" charset="0"/>
                <a:cs typeface="Mangal" panose="02040503050203030202" pitchFamily="18" charset="0"/>
              </a:rPr>
              <a:t>a tabella riporta, in riga, le forme contrattuali dei </a:t>
            </a:r>
            <a:r>
              <a:rPr lang="it-IT" sz="1400" dirty="0">
                <a:latin typeface="Montserrat" pitchFamily="2" charset="0"/>
                <a:cs typeface="Mangal" panose="02040503050203030202" pitchFamily="18" charset="0"/>
              </a:rPr>
              <a:t>dimissionari </a:t>
            </a:r>
            <a:r>
              <a:rPr lang="it-IT" sz="1400" dirty="0">
                <a:solidFill>
                  <a:srgbClr val="FF0000"/>
                </a:solidFill>
                <a:latin typeface="Montserrat" pitchFamily="2" charset="0"/>
                <a:cs typeface="Mangal" panose="02040503050203030202" pitchFamily="18" charset="0"/>
              </a:rPr>
              <a:t>del primo semestre 2021 al </a:t>
            </a:r>
            <a:r>
              <a:rPr lang="it-IT" sz="1400" dirty="0">
                <a:solidFill>
                  <a:srgbClr val="FF0000"/>
                </a:solidFill>
                <a:effectLst/>
                <a:latin typeface="Montserrat" pitchFamily="2" charset="0"/>
                <a:cs typeface="Mangal" panose="02040503050203030202" pitchFamily="18" charset="0"/>
              </a:rPr>
              <a:t>momento della cessazione</a:t>
            </a:r>
            <a:r>
              <a:rPr lang="it-IT" sz="1400" dirty="0">
                <a:effectLst/>
                <a:latin typeface="Montserrat" pitchFamily="2" charset="0"/>
                <a:cs typeface="Mangal" panose="02040503050203030202" pitchFamily="18" charset="0"/>
              </a:rPr>
              <a:t>; in colonna – invece – sono riportate le forme contrattuali degli avviamenti successivi, che hanno avuto luogo a seguito delle cessazioni, nel periodo compreso fra l’01/01/2021 e il 31/12/2022 </a:t>
            </a:r>
            <a:r>
              <a:rPr lang="it-IT" sz="1400" dirty="0">
                <a:effectLst/>
                <a:latin typeface="Montserrat" pitchFamily="2" charset="0"/>
                <a:cs typeface="Mangal" panose="02040503050203030202" pitchFamily="18" charset="0"/>
                <a:sym typeface="Wingdings" panose="05000000000000000000" pitchFamily="2" charset="2"/>
              </a:rPr>
              <a:t> </a:t>
            </a:r>
            <a:r>
              <a:rPr lang="it-IT" sz="1400" dirty="0">
                <a:effectLst/>
                <a:latin typeface="Montserrat" pitchFamily="2" charset="0"/>
                <a:cs typeface="Mangal" panose="02040503050203030202" pitchFamily="18" charset="0"/>
              </a:rPr>
              <a:t>dunque, ogni dimissionario aveva almeno un anno e mezzo di tempo per ritrovare un impiego. </a:t>
            </a:r>
            <a:endParaRPr lang="it-IT" sz="1400" dirty="0">
              <a:latin typeface="+mj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53871C8-3E97-FDEF-6B70-87193D3093B8}"/>
              </a:ext>
            </a:extLst>
          </p:cNvPr>
          <p:cNvSpPr txBox="1"/>
          <p:nvPr/>
        </p:nvSpPr>
        <p:spPr>
          <a:xfrm>
            <a:off x="9095533" y="5619442"/>
            <a:ext cx="3096467" cy="26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5"/>
              </a:spcAft>
            </a:pPr>
            <a:r>
              <a:rPr lang="it-IT" sz="1088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Fonte: elaborazioni PIN </a:t>
            </a:r>
            <a:r>
              <a:rPr lang="it-IT" sz="1088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scarl</a:t>
            </a:r>
            <a:r>
              <a:rPr lang="it-IT" sz="1088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su dati COB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9F948B6E-6ED6-2AD7-7E6D-648DF14BE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197239"/>
              </p:ext>
            </p:extLst>
          </p:nvPr>
        </p:nvGraphicFramePr>
        <p:xfrm>
          <a:off x="282943" y="662018"/>
          <a:ext cx="11809824" cy="485991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04540">
                  <a:extLst>
                    <a:ext uri="{9D8B030D-6E8A-4147-A177-3AD203B41FA5}">
                      <a16:colId xmlns:a16="http://schemas.microsoft.com/office/drawing/2014/main" val="452872676"/>
                    </a:ext>
                  </a:extLst>
                </a:gridCol>
                <a:gridCol w="623558">
                  <a:extLst>
                    <a:ext uri="{9D8B030D-6E8A-4147-A177-3AD203B41FA5}">
                      <a16:colId xmlns:a16="http://schemas.microsoft.com/office/drawing/2014/main" val="435797781"/>
                    </a:ext>
                  </a:extLst>
                </a:gridCol>
                <a:gridCol w="625921">
                  <a:extLst>
                    <a:ext uri="{9D8B030D-6E8A-4147-A177-3AD203B41FA5}">
                      <a16:colId xmlns:a16="http://schemas.microsoft.com/office/drawing/2014/main" val="2901110291"/>
                    </a:ext>
                  </a:extLst>
                </a:gridCol>
                <a:gridCol w="625921">
                  <a:extLst>
                    <a:ext uri="{9D8B030D-6E8A-4147-A177-3AD203B41FA5}">
                      <a16:colId xmlns:a16="http://schemas.microsoft.com/office/drawing/2014/main" val="2524205894"/>
                    </a:ext>
                  </a:extLst>
                </a:gridCol>
                <a:gridCol w="625921">
                  <a:extLst>
                    <a:ext uri="{9D8B030D-6E8A-4147-A177-3AD203B41FA5}">
                      <a16:colId xmlns:a16="http://schemas.microsoft.com/office/drawing/2014/main" val="2634859110"/>
                    </a:ext>
                  </a:extLst>
                </a:gridCol>
                <a:gridCol w="625921">
                  <a:extLst>
                    <a:ext uri="{9D8B030D-6E8A-4147-A177-3AD203B41FA5}">
                      <a16:colId xmlns:a16="http://schemas.microsoft.com/office/drawing/2014/main" val="3025507610"/>
                    </a:ext>
                  </a:extLst>
                </a:gridCol>
                <a:gridCol w="623558">
                  <a:extLst>
                    <a:ext uri="{9D8B030D-6E8A-4147-A177-3AD203B41FA5}">
                      <a16:colId xmlns:a16="http://schemas.microsoft.com/office/drawing/2014/main" val="487965627"/>
                    </a:ext>
                  </a:extLst>
                </a:gridCol>
                <a:gridCol w="625921">
                  <a:extLst>
                    <a:ext uri="{9D8B030D-6E8A-4147-A177-3AD203B41FA5}">
                      <a16:colId xmlns:a16="http://schemas.microsoft.com/office/drawing/2014/main" val="2466651457"/>
                    </a:ext>
                  </a:extLst>
                </a:gridCol>
                <a:gridCol w="625921">
                  <a:extLst>
                    <a:ext uri="{9D8B030D-6E8A-4147-A177-3AD203B41FA5}">
                      <a16:colId xmlns:a16="http://schemas.microsoft.com/office/drawing/2014/main" val="229462933"/>
                    </a:ext>
                  </a:extLst>
                </a:gridCol>
                <a:gridCol w="625921">
                  <a:extLst>
                    <a:ext uri="{9D8B030D-6E8A-4147-A177-3AD203B41FA5}">
                      <a16:colId xmlns:a16="http://schemas.microsoft.com/office/drawing/2014/main" val="1105862069"/>
                    </a:ext>
                  </a:extLst>
                </a:gridCol>
                <a:gridCol w="625921">
                  <a:extLst>
                    <a:ext uri="{9D8B030D-6E8A-4147-A177-3AD203B41FA5}">
                      <a16:colId xmlns:a16="http://schemas.microsoft.com/office/drawing/2014/main" val="4217808429"/>
                    </a:ext>
                  </a:extLst>
                </a:gridCol>
                <a:gridCol w="623558">
                  <a:extLst>
                    <a:ext uri="{9D8B030D-6E8A-4147-A177-3AD203B41FA5}">
                      <a16:colId xmlns:a16="http://schemas.microsoft.com/office/drawing/2014/main" val="135788754"/>
                    </a:ext>
                  </a:extLst>
                </a:gridCol>
                <a:gridCol w="625921">
                  <a:extLst>
                    <a:ext uri="{9D8B030D-6E8A-4147-A177-3AD203B41FA5}">
                      <a16:colId xmlns:a16="http://schemas.microsoft.com/office/drawing/2014/main" val="2078406182"/>
                    </a:ext>
                  </a:extLst>
                </a:gridCol>
                <a:gridCol w="625921">
                  <a:extLst>
                    <a:ext uri="{9D8B030D-6E8A-4147-A177-3AD203B41FA5}">
                      <a16:colId xmlns:a16="http://schemas.microsoft.com/office/drawing/2014/main" val="476949853"/>
                    </a:ext>
                  </a:extLst>
                </a:gridCol>
                <a:gridCol w="625921">
                  <a:extLst>
                    <a:ext uri="{9D8B030D-6E8A-4147-A177-3AD203B41FA5}">
                      <a16:colId xmlns:a16="http://schemas.microsoft.com/office/drawing/2014/main" val="3820856391"/>
                    </a:ext>
                  </a:extLst>
                </a:gridCol>
                <a:gridCol w="625921">
                  <a:extLst>
                    <a:ext uri="{9D8B030D-6E8A-4147-A177-3AD203B41FA5}">
                      <a16:colId xmlns:a16="http://schemas.microsoft.com/office/drawing/2014/main" val="3383021044"/>
                    </a:ext>
                  </a:extLst>
                </a:gridCol>
                <a:gridCol w="623558">
                  <a:extLst>
                    <a:ext uri="{9D8B030D-6E8A-4147-A177-3AD203B41FA5}">
                      <a16:colId xmlns:a16="http://schemas.microsoft.com/office/drawing/2014/main" val="3996389158"/>
                    </a:ext>
                  </a:extLst>
                </a:gridCol>
              </a:tblGrid>
              <a:tr h="395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 kern="100" dirty="0">
                        <a:effectLst/>
                        <a:latin typeface="Montserrat" pitchFamily="2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0" dirty="0">
                          <a:effectLst/>
                        </a:rPr>
                        <a:t>Avviamenti successivi</a:t>
                      </a:r>
                      <a:endParaRPr lang="it-IT" sz="11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073166"/>
                  </a:ext>
                </a:extLst>
              </a:tr>
              <a:tr h="1371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0" dirty="0">
                          <a:effectLst/>
                        </a:rPr>
                        <a:t>Tipologia contrattuale d’uscita</a:t>
                      </a:r>
                      <a:endParaRPr lang="it-IT" sz="10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0" dirty="0">
                          <a:effectLst/>
                        </a:rPr>
                        <a:t>Apprendistato di I </a:t>
                      </a:r>
                      <a:r>
                        <a:rPr lang="it-IT" sz="1000" b="1" kern="0" dirty="0" err="1">
                          <a:effectLst/>
                        </a:rPr>
                        <a:t>Liv</a:t>
                      </a:r>
                      <a:r>
                        <a:rPr lang="it-IT" sz="1000" b="1" kern="0" dirty="0">
                          <a:effectLst/>
                        </a:rPr>
                        <a:t>.</a:t>
                      </a:r>
                      <a:endParaRPr lang="it-IT" sz="10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0" dirty="0">
                          <a:effectLst/>
                        </a:rPr>
                        <a:t>Apprendistato di II </a:t>
                      </a:r>
                      <a:r>
                        <a:rPr lang="it-IT" sz="1000" b="1" kern="0" dirty="0" err="1">
                          <a:effectLst/>
                        </a:rPr>
                        <a:t>Liv</a:t>
                      </a:r>
                      <a:r>
                        <a:rPr lang="it-IT" sz="1000" b="1" kern="0" dirty="0">
                          <a:effectLst/>
                        </a:rPr>
                        <a:t>.</a:t>
                      </a:r>
                      <a:endParaRPr lang="it-IT" sz="10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0" dirty="0">
                          <a:effectLst/>
                        </a:rPr>
                        <a:t>Co.co.co.</a:t>
                      </a:r>
                      <a:endParaRPr lang="it-IT" sz="10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0" dirty="0">
                          <a:effectLst/>
                        </a:rPr>
                        <a:t>Borsa lavoro / Work </a:t>
                      </a:r>
                      <a:r>
                        <a:rPr lang="it-IT" sz="1000" b="1" kern="0" dirty="0" err="1">
                          <a:effectLst/>
                        </a:rPr>
                        <a:t>experience</a:t>
                      </a:r>
                      <a:endParaRPr lang="it-IT" sz="10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0" dirty="0">
                          <a:effectLst/>
                        </a:rPr>
                        <a:t>Contratto di agenzia</a:t>
                      </a:r>
                      <a:endParaRPr lang="it-IT" sz="10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0" dirty="0">
                          <a:effectLst/>
                        </a:rPr>
                        <a:t>CFL (solo  PA)</a:t>
                      </a:r>
                      <a:endParaRPr lang="it-IT" sz="10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0" dirty="0">
                          <a:effectLst/>
                        </a:rPr>
                        <a:t>Lavoro a domicilio</a:t>
                      </a:r>
                      <a:endParaRPr lang="it-IT" sz="10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0" dirty="0">
                          <a:effectLst/>
                        </a:rPr>
                        <a:t>Lavoro a tempo det.</a:t>
                      </a:r>
                      <a:endParaRPr lang="it-IT" sz="10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0" dirty="0">
                          <a:effectLst/>
                        </a:rPr>
                        <a:t>Lavoro a tempo </a:t>
                      </a:r>
                      <a:r>
                        <a:rPr lang="it-IT" sz="1000" b="1" kern="0" dirty="0" err="1">
                          <a:effectLst/>
                        </a:rPr>
                        <a:t>indet</a:t>
                      </a:r>
                      <a:r>
                        <a:rPr lang="it-IT" sz="1000" b="1" kern="0" dirty="0">
                          <a:effectLst/>
                        </a:rPr>
                        <a:t>.</a:t>
                      </a:r>
                      <a:endParaRPr lang="it-IT" sz="10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0" dirty="0">
                          <a:effectLst/>
                        </a:rPr>
                        <a:t>Lavoro autonomo nello spettacolo</a:t>
                      </a:r>
                      <a:endParaRPr lang="it-IT" sz="10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0" dirty="0">
                          <a:effectLst/>
                        </a:rPr>
                        <a:t>Lavoro domestico</a:t>
                      </a:r>
                      <a:endParaRPr lang="it-IT" sz="10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0" dirty="0">
                          <a:effectLst/>
                        </a:rPr>
                        <a:t>Lavoro intermittente</a:t>
                      </a:r>
                      <a:endParaRPr lang="it-IT" sz="10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0" dirty="0">
                          <a:effectLst/>
                        </a:rPr>
                        <a:t>Lavoro o attività socialmente utile </a:t>
                      </a:r>
                      <a:endParaRPr lang="it-IT" sz="10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0" dirty="0">
                          <a:effectLst/>
                        </a:rPr>
                        <a:t>Tirocinio</a:t>
                      </a:r>
                      <a:endParaRPr lang="it-IT" sz="10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0" dirty="0">
                          <a:effectLst/>
                        </a:rPr>
                        <a:t>cesura</a:t>
                      </a:r>
                      <a:endParaRPr lang="it-IT" sz="10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0" dirty="0">
                          <a:effectLst/>
                        </a:rPr>
                        <a:t>Totale</a:t>
                      </a:r>
                      <a:endParaRPr lang="it-IT" sz="1000" b="1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vert="vert270" anchor="ctr"/>
                </a:tc>
                <a:extLst>
                  <a:ext uri="{0D108BD9-81ED-4DB2-BD59-A6C34878D82A}">
                    <a16:rowId xmlns:a16="http://schemas.microsoft.com/office/drawing/2014/main" val="4041398144"/>
                  </a:ext>
                </a:extLst>
              </a:tr>
              <a:tr h="22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0" dirty="0">
                          <a:effectLst/>
                        </a:rPr>
                        <a:t>Apprendistato di I </a:t>
                      </a:r>
                      <a:r>
                        <a:rPr lang="it-IT" sz="1000" kern="0" dirty="0" err="1">
                          <a:effectLst/>
                        </a:rPr>
                        <a:t>Liv</a:t>
                      </a:r>
                      <a:r>
                        <a:rPr lang="it-IT" sz="1000" kern="0" dirty="0">
                          <a:effectLst/>
                        </a:rPr>
                        <a:t>.</a:t>
                      </a:r>
                      <a:endParaRPr lang="it-IT" sz="10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21%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7%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7%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17%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28%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100%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extLst>
                  <a:ext uri="{0D108BD9-81ED-4DB2-BD59-A6C34878D82A}">
                    <a16:rowId xmlns:a16="http://schemas.microsoft.com/office/drawing/2014/main" val="3815330473"/>
                  </a:ext>
                </a:extLst>
              </a:tr>
              <a:tr h="22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0" dirty="0">
                          <a:effectLst/>
                        </a:rPr>
                        <a:t>Apprendistato di II </a:t>
                      </a:r>
                      <a:r>
                        <a:rPr lang="it-IT" sz="1000" kern="0" dirty="0" err="1">
                          <a:effectLst/>
                        </a:rPr>
                        <a:t>Liv</a:t>
                      </a:r>
                      <a:r>
                        <a:rPr lang="it-IT" sz="1000" kern="0" dirty="0">
                          <a:effectLst/>
                        </a:rPr>
                        <a:t>.</a:t>
                      </a:r>
                      <a:endParaRPr lang="it-IT" sz="10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17%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33%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23%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3%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4%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19%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100%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extLst>
                  <a:ext uri="{0D108BD9-81ED-4DB2-BD59-A6C34878D82A}">
                    <a16:rowId xmlns:a16="http://schemas.microsoft.com/office/drawing/2014/main" val="1113859785"/>
                  </a:ext>
                </a:extLst>
              </a:tr>
              <a:tr h="22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0" dirty="0">
                          <a:effectLst/>
                        </a:rPr>
                        <a:t>Apprendistato di III livello</a:t>
                      </a:r>
                      <a:endParaRPr lang="it-IT" sz="10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100%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100%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extLst>
                  <a:ext uri="{0D108BD9-81ED-4DB2-BD59-A6C34878D82A}">
                    <a16:rowId xmlns:a16="http://schemas.microsoft.com/office/drawing/2014/main" val="4091494578"/>
                  </a:ext>
                </a:extLst>
              </a:tr>
              <a:tr h="22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0" dirty="0">
                          <a:effectLst/>
                        </a:rPr>
                        <a:t>Co.co.co</a:t>
                      </a:r>
                      <a:endParaRPr lang="it-IT" sz="10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2%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18%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32%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11%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2%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4%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5%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26%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100%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extLst>
                  <a:ext uri="{0D108BD9-81ED-4DB2-BD59-A6C34878D82A}">
                    <a16:rowId xmlns:a16="http://schemas.microsoft.com/office/drawing/2014/main" val="2620315325"/>
                  </a:ext>
                </a:extLst>
              </a:tr>
              <a:tr h="403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0" dirty="0">
                          <a:effectLst/>
                        </a:rPr>
                        <a:t>Borsa lavoro / Work </a:t>
                      </a:r>
                      <a:r>
                        <a:rPr lang="it-IT" sz="1000" kern="0" dirty="0" err="1">
                          <a:effectLst/>
                        </a:rPr>
                        <a:t>experiences</a:t>
                      </a:r>
                      <a:endParaRPr lang="it-IT" sz="10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100%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100%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extLst>
                  <a:ext uri="{0D108BD9-81ED-4DB2-BD59-A6C34878D82A}">
                    <a16:rowId xmlns:a16="http://schemas.microsoft.com/office/drawing/2014/main" val="4133660819"/>
                  </a:ext>
                </a:extLst>
              </a:tr>
              <a:tr h="22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0" dirty="0">
                          <a:effectLst/>
                        </a:rPr>
                        <a:t>Contratto di agenzia</a:t>
                      </a:r>
                      <a:endParaRPr lang="it-IT" sz="10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50%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50%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100%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extLst>
                  <a:ext uri="{0D108BD9-81ED-4DB2-BD59-A6C34878D82A}">
                    <a16:rowId xmlns:a16="http://schemas.microsoft.com/office/drawing/2014/main" val="684851291"/>
                  </a:ext>
                </a:extLst>
              </a:tr>
              <a:tr h="22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0" dirty="0">
                          <a:effectLst/>
                        </a:rPr>
                        <a:t>Lavoro a tempo det.</a:t>
                      </a:r>
                      <a:endParaRPr lang="it-IT" sz="10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3%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54%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19%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3%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2%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17%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100%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extLst>
                  <a:ext uri="{0D108BD9-81ED-4DB2-BD59-A6C34878D82A}">
                    <a16:rowId xmlns:a16="http://schemas.microsoft.com/office/drawing/2014/main" val="3698451532"/>
                  </a:ext>
                </a:extLst>
              </a:tr>
              <a:tr h="22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0" dirty="0">
                          <a:effectLst/>
                        </a:rPr>
                        <a:t>Lavoro a tempo </a:t>
                      </a:r>
                      <a:r>
                        <a:rPr lang="it-IT" sz="1000" kern="0" dirty="0" err="1">
                          <a:effectLst/>
                        </a:rPr>
                        <a:t>indet</a:t>
                      </a:r>
                      <a:r>
                        <a:rPr lang="it-IT" sz="1000" kern="0" dirty="0">
                          <a:effectLst/>
                        </a:rPr>
                        <a:t>.</a:t>
                      </a:r>
                      <a:endParaRPr lang="it-IT" sz="10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23%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48%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24%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100%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extLst>
                  <a:ext uri="{0D108BD9-81ED-4DB2-BD59-A6C34878D82A}">
                    <a16:rowId xmlns:a16="http://schemas.microsoft.com/office/drawing/2014/main" val="3293628693"/>
                  </a:ext>
                </a:extLst>
              </a:tr>
              <a:tr h="403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0" dirty="0">
                          <a:effectLst/>
                        </a:rPr>
                        <a:t>Lavoro autonomo nello spettacolo</a:t>
                      </a:r>
                      <a:endParaRPr lang="it-IT" sz="10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100%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100%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extLst>
                  <a:ext uri="{0D108BD9-81ED-4DB2-BD59-A6C34878D82A}">
                    <a16:rowId xmlns:a16="http://schemas.microsoft.com/office/drawing/2014/main" val="1342837598"/>
                  </a:ext>
                </a:extLst>
              </a:tr>
              <a:tr h="22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0" dirty="0">
                          <a:effectLst/>
                        </a:rPr>
                        <a:t>Lavoro domestico</a:t>
                      </a:r>
                      <a:endParaRPr lang="it-IT" sz="10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13%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3%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35%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2%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47%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100%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extLst>
                  <a:ext uri="{0D108BD9-81ED-4DB2-BD59-A6C34878D82A}">
                    <a16:rowId xmlns:a16="http://schemas.microsoft.com/office/drawing/2014/main" val="2284817453"/>
                  </a:ext>
                </a:extLst>
              </a:tr>
              <a:tr h="22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0" dirty="0">
                          <a:effectLst/>
                        </a:rPr>
                        <a:t>Lavoro intermittente</a:t>
                      </a:r>
                      <a:endParaRPr lang="it-IT" sz="10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7%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35%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13%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13%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9%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21%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100%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extLst>
                  <a:ext uri="{0D108BD9-81ED-4DB2-BD59-A6C34878D82A}">
                    <a16:rowId xmlns:a16="http://schemas.microsoft.com/office/drawing/2014/main" val="3941204509"/>
                  </a:ext>
                </a:extLst>
              </a:tr>
              <a:tr h="22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kern="0" dirty="0">
                          <a:effectLst/>
                        </a:rPr>
                        <a:t>Tirocinio</a:t>
                      </a:r>
                      <a:endParaRPr lang="it-IT" sz="10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2%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32%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4%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24%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16%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kern="0" dirty="0">
                          <a:effectLst/>
                        </a:rPr>
                        <a:t>100%</a:t>
                      </a:r>
                      <a:endParaRPr lang="it-IT" sz="1200" kern="100" dirty="0">
                        <a:effectLst/>
                        <a:latin typeface="Montserrat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780" marR="40780" marT="0" marB="0" anchor="ctr"/>
                </a:tc>
                <a:extLst>
                  <a:ext uri="{0D108BD9-81ED-4DB2-BD59-A6C34878D82A}">
                    <a16:rowId xmlns:a16="http://schemas.microsoft.com/office/drawing/2014/main" val="2622775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86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A2CB863C-E024-96DC-30EF-3A2936F9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3" y="194533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itchFamily="2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B54A3FF-9A75-114F-5008-2D0A350F9D8D}"/>
              </a:ext>
            </a:extLst>
          </p:cNvPr>
          <p:cNvSpPr txBox="1"/>
          <p:nvPr/>
        </p:nvSpPr>
        <p:spPr>
          <a:xfrm>
            <a:off x="375083" y="1264126"/>
            <a:ext cx="11512276" cy="2544303"/>
          </a:xfrm>
          <a:prstGeom prst="rect">
            <a:avLst/>
          </a:prstGeom>
          <a:solidFill>
            <a:srgbClr val="CCECFF">
              <a:alpha val="69804"/>
            </a:srgbClr>
          </a:solidFill>
        </p:spPr>
        <p:txBody>
          <a:bodyPr vert="horz" lIns="82918" tIns="41459" rIns="82918" bIns="41459" rtlCol="0">
            <a:noAutofit/>
          </a:bodyPr>
          <a:lstStyle>
            <a:defPPr>
              <a:defRPr lang="en-US"/>
            </a:defPPr>
            <a:lvl1pPr marL="342900" indent="-34290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  <a:buFont typeface="Montserrat" pitchFamily="2" charset="0"/>
              <a:buChar char="▶"/>
            </a:pP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In valore assoluto, su 10.585 lavoratori dimissionari, ben il </a:t>
            </a: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77,1% di questi (pari a 8.160) 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trova nuovamente un impiego nel periodo considerato.</a:t>
            </a:r>
          </a:p>
          <a:p>
            <a:pPr marL="0" indent="0" algn="l">
              <a:spcBef>
                <a:spcPts val="0"/>
              </a:spcBef>
              <a:spcAft>
                <a:spcPts val="1200"/>
              </a:spcAft>
              <a:buNone/>
            </a:pPr>
            <a:endParaRPr lang="it-IT" dirty="0">
              <a:effectLst/>
              <a:latin typeface="+mn-lt"/>
              <a:cs typeface="Mangal" panose="02040503050203030202" pitchFamily="18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Font typeface="Montserrat" pitchFamily="2" charset="0"/>
              <a:buChar char="▶"/>
            </a:pPr>
            <a:r>
              <a:rPr lang="it-IT" dirty="0">
                <a:latin typeface="+mn-lt"/>
                <a:cs typeface="Mangal" panose="02040503050203030202" pitchFamily="18" charset="0"/>
              </a:rPr>
              <a:t>C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hi si dimette tende a farlo nella prospettiva di ottenere (rapidamente) un nuovo lavoro:</a:t>
            </a:r>
          </a:p>
          <a:p>
            <a:pPr marL="989013" algn="l">
              <a:spcBef>
                <a:spcPts val="0"/>
              </a:spcBef>
              <a:spcAft>
                <a:spcPts val="1200"/>
              </a:spcAft>
              <a:buFont typeface="Montserrat" pitchFamily="2" charset="0"/>
              <a:buChar char="▷"/>
            </a:pP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Mediamente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, fra un impiego e l’altro </a:t>
            </a: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trascorrono 55 giorni 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(latenza contrattuale)</a:t>
            </a:r>
            <a:r>
              <a:rPr lang="it-IT" dirty="0">
                <a:latin typeface="+mn-lt"/>
                <a:cs typeface="Mangal" panose="02040503050203030202" pitchFamily="18" charset="0"/>
              </a:rPr>
              <a:t>;</a:t>
            </a:r>
          </a:p>
          <a:p>
            <a:pPr marL="989013" algn="l">
              <a:spcBef>
                <a:spcPts val="0"/>
              </a:spcBef>
              <a:spcAft>
                <a:spcPts val="1200"/>
              </a:spcAft>
              <a:buFont typeface="Montserrat" pitchFamily="2" charset="0"/>
              <a:buChar char="▷"/>
            </a:pP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il valore </a:t>
            </a: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mediano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 del periodo di latenza contrattuale è pari a </a:t>
            </a: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8 giorni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, segno che – in almeno metà della distribuzione – </a:t>
            </a:r>
            <a:r>
              <a:rPr lang="it-IT" b="1" dirty="0">
                <a:effectLst/>
                <a:latin typeface="+mn-lt"/>
                <a:cs typeface="Mangal" panose="02040503050203030202" pitchFamily="18" charset="0"/>
              </a:rPr>
              <a:t>chi abbandona un impiego ne ha già un altro pronto ad attenderlo</a:t>
            </a:r>
            <a:r>
              <a:rPr lang="it-IT" dirty="0">
                <a:effectLst/>
                <a:latin typeface="+mn-lt"/>
                <a:cs typeface="Mangal" panose="02040503050203030202" pitchFamily="18" charset="0"/>
              </a:rPr>
              <a:t>.</a:t>
            </a:r>
          </a:p>
          <a:p>
            <a:pPr algn="l">
              <a:spcBef>
                <a:spcPts val="0"/>
              </a:spcBef>
              <a:buFont typeface="Montserrat" pitchFamily="2" charset="0"/>
              <a:buChar char="▶"/>
            </a:pPr>
            <a:endParaRPr lang="it-IT" dirty="0">
              <a:effectLst/>
              <a:latin typeface="+mn-lt"/>
              <a:cs typeface="Mangal" panose="02040503050203030202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684D56-3C35-FCD9-43EC-F28A91DE8BF8}"/>
              </a:ext>
            </a:extLst>
          </p:cNvPr>
          <p:cNvSpPr txBox="1"/>
          <p:nvPr/>
        </p:nvSpPr>
        <p:spPr>
          <a:xfrm>
            <a:off x="282943" y="738759"/>
            <a:ext cx="11604416" cy="3406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725"/>
              </a:spcAft>
              <a:defRPr sz="1600" b="1">
                <a:solidFill>
                  <a:srgbClr val="0054A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Qualche considerazione generale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25C3C93-E1B5-ECFB-CE82-59BF72A46815}"/>
              </a:ext>
            </a:extLst>
          </p:cNvPr>
          <p:cNvSpPr txBox="1">
            <a:spLocks/>
          </p:cNvSpPr>
          <p:nvPr/>
        </p:nvSpPr>
        <p:spPr>
          <a:xfrm>
            <a:off x="226237" y="0"/>
            <a:ext cx="11528893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3000" b="1" dirty="0">
                <a:ea typeface="+mn-ea"/>
                <a:cs typeface="Arial" panose="020B0604020202020204" pitchFamily="34" charset="0"/>
              </a:rPr>
              <a:t>Le transizioni contrattuali</a:t>
            </a:r>
          </a:p>
        </p:txBody>
      </p:sp>
    </p:spTree>
    <p:extLst>
      <p:ext uri="{BB962C8B-B14F-4D97-AF65-F5344CB8AC3E}">
        <p14:creationId xmlns:p14="http://schemas.microsoft.com/office/powerpoint/2010/main" val="329791055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Personalizzato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A6"/>
      </a:accent1>
      <a:accent2>
        <a:srgbClr val="FDB813"/>
      </a:accent2>
      <a:accent3>
        <a:srgbClr val="D6D1CA"/>
      </a:accent3>
      <a:accent4>
        <a:srgbClr val="F18E00"/>
      </a:accent4>
      <a:accent5>
        <a:srgbClr val="80C3ED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E9ABAC65D90ED4488E053778D71800D" ma:contentTypeVersion="17" ma:contentTypeDescription="Creare un nuovo documento." ma:contentTypeScope="" ma:versionID="fe28c86c40e9349a515e97e13f337fa6">
  <xsd:schema xmlns:xsd="http://www.w3.org/2001/XMLSchema" xmlns:xs="http://www.w3.org/2001/XMLSchema" xmlns:p="http://schemas.microsoft.com/office/2006/metadata/properties" xmlns:ns2="ca3fd6f6-afee-4fa4-a75d-a3e97a86e53b" xmlns:ns3="b98b42b1-7350-46b4-9d1f-5009df1a1b25" targetNamespace="http://schemas.microsoft.com/office/2006/metadata/properties" ma:root="true" ma:fieldsID="4b89fcffce66e2296f15d0e8c21f78b5" ns2:_="" ns3:_="">
    <xsd:import namespace="ca3fd6f6-afee-4fa4-a75d-a3e97a86e53b"/>
    <xsd:import namespace="b98b42b1-7350-46b4-9d1f-5009df1a1b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fd6f6-afee-4fa4-a75d-a3e97a86e5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4b8d6722-715e-44e3-a024-b75c1feac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b42b1-7350-46b4-9d1f-5009df1a1b2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651b15-0d82-4114-ae2f-12d18dfd03c0}" ma:internalName="TaxCatchAll" ma:showField="CatchAllData" ma:web="b98b42b1-7350-46b4-9d1f-5009df1a1b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06781C-9984-4B12-8620-97E1225608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9000E5-1B82-42BF-929C-B8EB3F1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3fd6f6-afee-4fa4-a75d-a3e97a86e53b"/>
    <ds:schemaRef ds:uri="b98b42b1-7350-46b4-9d1f-5009df1a1b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</TotalTime>
  <Words>3540</Words>
  <Application>Microsoft Office PowerPoint</Application>
  <PresentationFormat>Widescreen</PresentationFormat>
  <Paragraphs>592</Paragraphs>
  <Slides>17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Montserrat</vt:lpstr>
      <vt:lpstr>Wingdings 3</vt:lpstr>
      <vt:lpstr>Arial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enrico fabbri</dc:creator>
  <cp:lastModifiedBy>Ilia Crespi</cp:lastModifiedBy>
  <cp:revision>84</cp:revision>
  <cp:lastPrinted>2023-09-14T08:58:28Z</cp:lastPrinted>
  <dcterms:created xsi:type="dcterms:W3CDTF">2022-09-08T10:30:07Z</dcterms:created>
  <dcterms:modified xsi:type="dcterms:W3CDTF">2023-09-19T09:04:37Z</dcterms:modified>
</cp:coreProperties>
</file>