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3.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350" r:id="rId2"/>
    <p:sldId id="377" r:id="rId3"/>
    <p:sldId id="382" r:id="rId4"/>
    <p:sldId id="383" r:id="rId5"/>
    <p:sldId id="384" r:id="rId6"/>
    <p:sldId id="385" r:id="rId7"/>
    <p:sldId id="386" r:id="rId8"/>
    <p:sldId id="403" r:id="rId9"/>
    <p:sldId id="387" r:id="rId10"/>
    <p:sldId id="388" r:id="rId11"/>
    <p:sldId id="389" r:id="rId12"/>
    <p:sldId id="391" r:id="rId13"/>
    <p:sldId id="390" r:id="rId14"/>
    <p:sldId id="404" r:id="rId15"/>
    <p:sldId id="392" r:id="rId16"/>
    <p:sldId id="407" r:id="rId17"/>
    <p:sldId id="393" r:id="rId18"/>
    <p:sldId id="394" r:id="rId19"/>
    <p:sldId id="395" r:id="rId20"/>
    <p:sldId id="396" r:id="rId21"/>
    <p:sldId id="397" r:id="rId22"/>
    <p:sldId id="398" r:id="rId23"/>
    <p:sldId id="399" r:id="rId24"/>
    <p:sldId id="400" r:id="rId25"/>
    <p:sldId id="401" r:id="rId26"/>
    <p:sldId id="402" r:id="rId27"/>
  </p:sldIdLst>
  <p:sldSz cx="12192000" cy="6858000"/>
  <p:notesSz cx="6858000" cy="9947275"/>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nrico fabbri" initials="ef" lastIdx="1" clrIdx="0">
    <p:extLst>
      <p:ext uri="{19B8F6BF-5375-455C-9EA6-DF929625EA0E}">
        <p15:presenceInfo xmlns:p15="http://schemas.microsoft.com/office/powerpoint/2012/main" userId="217b1b72ff7b561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Stile chiaro 3 - Color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5100" autoAdjust="0"/>
  </p:normalViewPr>
  <p:slideViewPr>
    <p:cSldViewPr snapToGrid="0">
      <p:cViewPr varScale="1">
        <p:scale>
          <a:sx n="57" d="100"/>
          <a:sy n="57" d="100"/>
        </p:scale>
        <p:origin x="159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C:\Users\987789\Desktop\Povert&#224;%20-%20Fragilit&#224;%20MB\Eusilc_Tavole%20e%20Figure_REPOR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987789\Downloads\confini_03%20(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987789\Downloads\confini_03%20(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987789\Downloads\confini_03%20(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987789\Downloads\confini_03%20(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987789\Downloads\confini_03%20(1).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987789\AppData\Local\Temp\pid-19960\003%20-%20Analisi%20lenzuolata,%20grafici%20e%20tabelle.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222348214157768E-2"/>
          <c:y val="9.3991340254442723E-2"/>
          <c:w val="0.92303283438357242"/>
          <c:h val="0.56116879244435958"/>
        </c:manualLayout>
      </c:layout>
      <c:barChart>
        <c:barDir val="col"/>
        <c:grouping val="clustered"/>
        <c:varyColors val="0"/>
        <c:ser>
          <c:idx val="0"/>
          <c:order val="0"/>
          <c:tx>
            <c:strRef>
              <c:f>'FIGURA 1'!$B$5:$B$6</c:f>
              <c:strCache>
                <c:ptCount val="2"/>
                <c:pt idx="0">
                  <c:v>2019</c:v>
                </c:pt>
              </c:strCache>
            </c:strRef>
          </c:tx>
          <c:spPr>
            <a:solidFill>
              <a:schemeClr val="accent1"/>
            </a:solidFill>
            <a:ln>
              <a:noFill/>
            </a:ln>
            <a:effectLst/>
          </c:spPr>
          <c:invertIfNegative val="0"/>
          <c:dLbls>
            <c:dLbl>
              <c:idx val="6"/>
              <c:layout>
                <c:manualLayout>
                  <c:x val="-2.7394632709490125E-2"/>
                  <c:y val="4.581901489117984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398-4A49-8B32-54FF9856FC87}"/>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Arial Narrow" panose="020B0606020202030204" pitchFamily="34" charset="0"/>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'FIGURA 1'!$A$7:$A$14</c:f>
              <c:strCache>
                <c:ptCount val="8"/>
                <c:pt idx="0">
                  <c:v>Persone sole con meno di 65 anni</c:v>
                </c:pt>
                <c:pt idx="1">
                  <c:v>Persone sole con 65 anni e più</c:v>
                </c:pt>
                <c:pt idx="2">
                  <c:v>Coppie senza figli con
 p.r. con meno di 65 anni (a)</c:v>
                </c:pt>
                <c:pt idx="3">
                  <c:v>Coppie senza figli con
 p.r. con 65 anni e più (a) </c:v>
                </c:pt>
                <c:pt idx="4">
                  <c:v>Coppie con un figlio</c:v>
                </c:pt>
                <c:pt idx="5">
                  <c:v>Coppie con due figli</c:v>
                </c:pt>
                <c:pt idx="6">
                  <c:v>Coppie con tre o più figli</c:v>
                </c:pt>
                <c:pt idx="7">
                  <c:v>Monogenitori</c:v>
                </c:pt>
              </c:strCache>
            </c:strRef>
          </c:cat>
          <c:val>
            <c:numRef>
              <c:f>'FIGURA 1'!$B$7:$B$14</c:f>
              <c:numCache>
                <c:formatCode>#,##0.0</c:formatCode>
                <c:ptCount val="8"/>
                <c:pt idx="0">
                  <c:v>32.4</c:v>
                </c:pt>
                <c:pt idx="1">
                  <c:v>28.4</c:v>
                </c:pt>
                <c:pt idx="2">
                  <c:v>20.9</c:v>
                </c:pt>
                <c:pt idx="3">
                  <c:v>15.9</c:v>
                </c:pt>
                <c:pt idx="4">
                  <c:v>21.5</c:v>
                </c:pt>
                <c:pt idx="5">
                  <c:v>23.5</c:v>
                </c:pt>
                <c:pt idx="6">
                  <c:v>34.700000000000003</c:v>
                </c:pt>
                <c:pt idx="7">
                  <c:v>34.5</c:v>
                </c:pt>
              </c:numCache>
            </c:numRef>
          </c:val>
          <c:extLst>
            <c:ext xmlns:c16="http://schemas.microsoft.com/office/drawing/2014/chart" uri="{C3380CC4-5D6E-409C-BE32-E72D297353CC}">
              <c16:uniqueId val="{00000001-C398-4A49-8B32-54FF9856FC87}"/>
            </c:ext>
          </c:extLst>
        </c:ser>
        <c:ser>
          <c:idx val="1"/>
          <c:order val="1"/>
          <c:tx>
            <c:strRef>
              <c:f>'FIGURA 1'!$C$5:$C$6</c:f>
              <c:strCache>
                <c:ptCount val="2"/>
                <c:pt idx="0">
                  <c:v>2020</c:v>
                </c:pt>
              </c:strCache>
            </c:strRef>
          </c:tx>
          <c:spPr>
            <a:solidFill>
              <a:schemeClr val="accent2"/>
            </a:solidFill>
            <a:ln>
              <a:noFill/>
            </a:ln>
            <a:effectLst/>
          </c:spPr>
          <c:invertIfNegative val="0"/>
          <c:dLbls>
            <c:dLbl>
              <c:idx val="0"/>
              <c:layout>
                <c:manualLayout>
                  <c:x val="-9.658252523337274E-18"/>
                  <c:y val="-4.12371134020618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398-4A49-8B32-54FF9856FC87}"/>
                </c:ext>
              </c:extLst>
            </c:dLbl>
            <c:dLbl>
              <c:idx val="1"/>
              <c:layout>
                <c:manualLayout>
                  <c:x val="8.429117756766193E-3"/>
                  <c:y val="-5.95647193585338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398-4A49-8B32-54FF9856FC87}"/>
                </c:ext>
              </c:extLst>
            </c:dLbl>
            <c:dLbl>
              <c:idx val="2"/>
              <c:layout>
                <c:manualLayout>
                  <c:x val="1.2643676635149211E-2"/>
                  <c:y val="-6.41466208476518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398-4A49-8B32-54FF9856FC87}"/>
                </c:ext>
              </c:extLst>
            </c:dLbl>
            <c:dLbl>
              <c:idx val="3"/>
              <c:layout>
                <c:manualLayout>
                  <c:x val="1.2643676635149289E-2"/>
                  <c:y val="-6.41466208476518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398-4A49-8B32-54FF9856FC87}"/>
                </c:ext>
              </c:extLst>
            </c:dLbl>
            <c:dLbl>
              <c:idx val="4"/>
              <c:layout>
                <c:manualLayout>
                  <c:x val="0"/>
                  <c:y val="-8.24742268041237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398-4A49-8B32-54FF9856FC87}"/>
                </c:ext>
              </c:extLst>
            </c:dLbl>
            <c:dLbl>
              <c:idx val="5"/>
              <c:layout>
                <c:manualLayout>
                  <c:x val="0"/>
                  <c:y val="-5.95647193585338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398-4A49-8B32-54FF9856FC87}"/>
                </c:ext>
              </c:extLst>
            </c:dLbl>
            <c:dLbl>
              <c:idx val="6"/>
              <c:layout>
                <c:manualLayout>
                  <c:x val="-4.2145588783830963E-2"/>
                  <c:y val="2.290950744558991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398-4A49-8B32-54FF9856FC87}"/>
                </c:ext>
              </c:extLst>
            </c:dLbl>
            <c:dLbl>
              <c:idx val="7"/>
              <c:layout>
                <c:manualLayout>
                  <c:x val="0"/>
                  <c:y val="-0.1019108280254777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398-4A49-8B32-54FF9856FC87}"/>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Arial Narrow" panose="020B0606020202030204" pitchFamily="34" charset="0"/>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'FIGURA 1'!$A$7:$A$14</c:f>
              <c:strCache>
                <c:ptCount val="8"/>
                <c:pt idx="0">
                  <c:v>Persone sole con meno di 65 anni</c:v>
                </c:pt>
                <c:pt idx="1">
                  <c:v>Persone sole con 65 anni e più</c:v>
                </c:pt>
                <c:pt idx="2">
                  <c:v>Coppie senza figli con
 p.r. con meno di 65 anni (a)</c:v>
                </c:pt>
                <c:pt idx="3">
                  <c:v>Coppie senza figli con
 p.r. con 65 anni e più (a) </c:v>
                </c:pt>
                <c:pt idx="4">
                  <c:v>Coppie con un figlio</c:v>
                </c:pt>
                <c:pt idx="5">
                  <c:v>Coppie con due figli</c:v>
                </c:pt>
                <c:pt idx="6">
                  <c:v>Coppie con tre o più figli</c:v>
                </c:pt>
                <c:pt idx="7">
                  <c:v>Monogenitori</c:v>
                </c:pt>
              </c:strCache>
            </c:strRef>
          </c:cat>
          <c:val>
            <c:numRef>
              <c:f>'FIGURA 1'!$C$7:$C$14</c:f>
              <c:numCache>
                <c:formatCode>#,##0.0</c:formatCode>
                <c:ptCount val="8"/>
                <c:pt idx="0">
                  <c:v>34.4</c:v>
                </c:pt>
                <c:pt idx="1">
                  <c:v>28.4</c:v>
                </c:pt>
                <c:pt idx="2">
                  <c:v>18.899999999999999</c:v>
                </c:pt>
                <c:pt idx="3">
                  <c:v>14.5</c:v>
                </c:pt>
                <c:pt idx="4">
                  <c:v>20.5</c:v>
                </c:pt>
                <c:pt idx="5">
                  <c:v>24.3</c:v>
                </c:pt>
                <c:pt idx="6">
                  <c:v>39.700000000000003</c:v>
                </c:pt>
                <c:pt idx="7">
                  <c:v>32.200000000000003</c:v>
                </c:pt>
              </c:numCache>
            </c:numRef>
          </c:val>
          <c:extLst>
            <c:ext xmlns:c16="http://schemas.microsoft.com/office/drawing/2014/chart" uri="{C3380CC4-5D6E-409C-BE32-E72D297353CC}">
              <c16:uniqueId val="{0000000A-C398-4A49-8B32-54FF9856FC87}"/>
            </c:ext>
          </c:extLst>
        </c:ser>
        <c:ser>
          <c:idx val="2"/>
          <c:order val="2"/>
          <c:tx>
            <c:strRef>
              <c:f>'FIGURA 1'!$D$5:$D$6</c:f>
              <c:strCache>
                <c:ptCount val="2"/>
                <c:pt idx="0">
                  <c:v>2021</c:v>
                </c:pt>
              </c:strCache>
            </c:strRef>
          </c:tx>
          <c:spPr>
            <a:solidFill>
              <a:schemeClr val="accent3"/>
            </a:solidFill>
            <a:ln>
              <a:noFill/>
            </a:ln>
            <a:effectLst/>
          </c:spPr>
          <c:invertIfNegative val="0"/>
          <c:dLbls>
            <c:dLbl>
              <c:idx val="0"/>
              <c:layout>
                <c:manualLayout>
                  <c:x val="3.7931029905447847E-2"/>
                  <c:y val="-2.74914089347079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C398-4A49-8B32-54FF9856FC87}"/>
                </c:ext>
              </c:extLst>
            </c:dLbl>
            <c:dLbl>
              <c:idx val="1"/>
              <c:layout>
                <c:manualLayout>
                  <c:x val="1.8965514952723934E-2"/>
                  <c:y val="-2.74914089347079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C398-4A49-8B32-54FF9856FC87}"/>
                </c:ext>
              </c:extLst>
            </c:dLbl>
            <c:dLbl>
              <c:idx val="2"/>
              <c:layout>
                <c:manualLayout>
                  <c:x val="2.5287353270298501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C398-4A49-8B32-54FF9856FC87}"/>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Arial Narrow" panose="020B0606020202030204" pitchFamily="34" charset="0"/>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'FIGURA 1'!$A$7:$A$14</c:f>
              <c:strCache>
                <c:ptCount val="8"/>
                <c:pt idx="0">
                  <c:v>Persone sole con meno di 65 anni</c:v>
                </c:pt>
                <c:pt idx="1">
                  <c:v>Persone sole con 65 anni e più</c:v>
                </c:pt>
                <c:pt idx="2">
                  <c:v>Coppie senza figli con
 p.r. con meno di 65 anni (a)</c:v>
                </c:pt>
                <c:pt idx="3">
                  <c:v>Coppie senza figli con
 p.r. con 65 anni e più (a) </c:v>
                </c:pt>
                <c:pt idx="4">
                  <c:v>Coppie con un figlio</c:v>
                </c:pt>
                <c:pt idx="5">
                  <c:v>Coppie con due figli</c:v>
                </c:pt>
                <c:pt idx="6">
                  <c:v>Coppie con tre o più figli</c:v>
                </c:pt>
                <c:pt idx="7">
                  <c:v>Monogenitori</c:v>
                </c:pt>
              </c:strCache>
            </c:strRef>
          </c:cat>
          <c:val>
            <c:numRef>
              <c:f>'FIGURA 1'!$D$7:$D$14</c:f>
              <c:numCache>
                <c:formatCode>#,##0.0</c:formatCode>
                <c:ptCount val="8"/>
                <c:pt idx="0">
                  <c:v>34.6</c:v>
                </c:pt>
                <c:pt idx="1">
                  <c:v>26.1</c:v>
                </c:pt>
                <c:pt idx="2">
                  <c:v>18.7</c:v>
                </c:pt>
                <c:pt idx="3">
                  <c:v>13.2</c:v>
                </c:pt>
                <c:pt idx="4">
                  <c:v>22.1</c:v>
                </c:pt>
                <c:pt idx="5">
                  <c:v>23.3</c:v>
                </c:pt>
                <c:pt idx="6">
                  <c:v>41.1</c:v>
                </c:pt>
                <c:pt idx="7">
                  <c:v>33.1</c:v>
                </c:pt>
              </c:numCache>
            </c:numRef>
          </c:val>
          <c:extLst>
            <c:ext xmlns:c16="http://schemas.microsoft.com/office/drawing/2014/chart" uri="{C3380CC4-5D6E-409C-BE32-E72D297353CC}">
              <c16:uniqueId val="{0000000E-C398-4A49-8B32-54FF9856FC87}"/>
            </c:ext>
          </c:extLst>
        </c:ser>
        <c:dLbls>
          <c:showLegendKey val="0"/>
          <c:showVal val="0"/>
          <c:showCatName val="0"/>
          <c:showSerName val="0"/>
          <c:showPercent val="0"/>
          <c:showBubbleSize val="0"/>
        </c:dLbls>
        <c:gapWidth val="219"/>
        <c:axId val="629235472"/>
        <c:axId val="629236032"/>
      </c:barChart>
      <c:catAx>
        <c:axId val="629235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endParaRPr lang="it-IT"/>
          </a:p>
        </c:txPr>
        <c:crossAx val="629236032"/>
        <c:crosses val="autoZero"/>
        <c:auto val="1"/>
        <c:lblAlgn val="ctr"/>
        <c:lblOffset val="100"/>
        <c:noMultiLvlLbl val="0"/>
      </c:catAx>
      <c:valAx>
        <c:axId val="629236032"/>
        <c:scaling>
          <c:orientation val="minMax"/>
          <c:max val="42"/>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endParaRPr lang="it-IT"/>
          </a:p>
        </c:txPr>
        <c:crossAx val="62923547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endParaRPr lang="it-IT"/>
        </a:p>
      </c:txPr>
    </c:legend>
    <c:plotVisOnly val="1"/>
    <c:dispBlanksAs val="gap"/>
    <c:showDLblsOverMax val="0"/>
  </c:chart>
  <c:spPr>
    <a:noFill/>
    <a:ln>
      <a:noFill/>
    </a:ln>
    <a:effectLst/>
  </c:spPr>
  <c:txPr>
    <a:bodyPr/>
    <a:lstStyle/>
    <a:p>
      <a:pPr>
        <a:defRPr sz="1400" b="0" i="0" baseline="0">
          <a:latin typeface="Arial Narrow" panose="020B0606020202030204" pitchFamily="34" charset="0"/>
        </a:defRPr>
      </a:pPr>
      <a:endParaRPr lang="it-I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barChart>
        <c:barDir val="col"/>
        <c:grouping val="clustered"/>
        <c:varyColors val="0"/>
        <c:ser>
          <c:idx val="0"/>
          <c:order val="0"/>
          <c:tx>
            <c:strRef>
              <c:f>Tabelle!$C$20</c:f>
              <c:strCache>
                <c:ptCount val="1"/>
                <c:pt idx="0">
                  <c:v>Rapporto percentuale tra il numero di famiglie con 6 e più componenti e il totale delle famiglie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Tabelle!$B$21:$B$23</c:f>
              <c:numCache>
                <c:formatCode>General</c:formatCode>
                <c:ptCount val="3"/>
                <c:pt idx="0">
                  <c:v>1991</c:v>
                </c:pt>
                <c:pt idx="1">
                  <c:v>2001</c:v>
                </c:pt>
                <c:pt idx="2">
                  <c:v>2011</c:v>
                </c:pt>
              </c:numCache>
            </c:numRef>
          </c:cat>
          <c:val>
            <c:numRef>
              <c:f>Tabelle!$C$21:$C$23</c:f>
              <c:numCache>
                <c:formatCode>0.0</c:formatCode>
                <c:ptCount val="3"/>
                <c:pt idx="0">
                  <c:v>1.7658242584694208</c:v>
                </c:pt>
                <c:pt idx="1">
                  <c:v>0.84069241381982107</c:v>
                </c:pt>
                <c:pt idx="2">
                  <c:v>0.92037753563090674</c:v>
                </c:pt>
              </c:numCache>
            </c:numRef>
          </c:val>
          <c:extLst>
            <c:ext xmlns:c16="http://schemas.microsoft.com/office/drawing/2014/chart" uri="{C3380CC4-5D6E-409C-BE32-E72D297353CC}">
              <c16:uniqueId val="{00000000-FE46-4142-A39F-0E6C28B223EE}"/>
            </c:ext>
          </c:extLst>
        </c:ser>
        <c:dLbls>
          <c:showLegendKey val="0"/>
          <c:showVal val="0"/>
          <c:showCatName val="0"/>
          <c:showSerName val="0"/>
          <c:showPercent val="0"/>
          <c:showBubbleSize val="0"/>
        </c:dLbls>
        <c:gapWidth val="219"/>
        <c:overlap val="-27"/>
        <c:axId val="1468059231"/>
        <c:axId val="1468068383"/>
      </c:barChart>
      <c:catAx>
        <c:axId val="14680592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468068383"/>
        <c:crosses val="autoZero"/>
        <c:auto val="1"/>
        <c:lblAlgn val="ctr"/>
        <c:lblOffset val="100"/>
        <c:noMultiLvlLbl val="0"/>
      </c:catAx>
      <c:valAx>
        <c:axId val="1468068383"/>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46805923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barChart>
        <c:barDir val="col"/>
        <c:grouping val="clustered"/>
        <c:varyColors val="0"/>
        <c:ser>
          <c:idx val="0"/>
          <c:order val="0"/>
          <c:tx>
            <c:strRef>
              <c:f>Tabelle!$C$34</c:f>
              <c:strCache>
                <c:ptCount val="1"/>
                <c:pt idx="0">
                  <c:v>Rapporto percentuale tra la popolazione residente in abitazioni con superficie inferiore a 40 mq e più di 4 occupanti o in 40-59 mq e più di 5 occupanti o in 60-79 mq e più di 6 occupanti, e il totale della popolazione residente in abitazioni occupate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Tabelle!$B$35:$B$37</c:f>
              <c:numCache>
                <c:formatCode>General</c:formatCode>
                <c:ptCount val="3"/>
                <c:pt idx="0">
                  <c:v>1991</c:v>
                </c:pt>
                <c:pt idx="1">
                  <c:v>2001</c:v>
                </c:pt>
                <c:pt idx="2">
                  <c:v>2011</c:v>
                </c:pt>
              </c:numCache>
            </c:numRef>
          </c:cat>
          <c:val>
            <c:numRef>
              <c:f>Tabelle!$C$35:$C$37</c:f>
              <c:numCache>
                <c:formatCode>0.00</c:formatCode>
                <c:ptCount val="3"/>
                <c:pt idx="0">
                  <c:v>1.3934987025081118</c:v>
                </c:pt>
                <c:pt idx="1">
                  <c:v>0.84172342054963867</c:v>
                </c:pt>
                <c:pt idx="2">
                  <c:v>1.3505284453310531</c:v>
                </c:pt>
              </c:numCache>
            </c:numRef>
          </c:val>
          <c:extLst>
            <c:ext xmlns:c16="http://schemas.microsoft.com/office/drawing/2014/chart" uri="{C3380CC4-5D6E-409C-BE32-E72D297353CC}">
              <c16:uniqueId val="{00000000-3CDD-47BB-9B7F-C8E98CD8715D}"/>
            </c:ext>
          </c:extLst>
        </c:ser>
        <c:dLbls>
          <c:showLegendKey val="0"/>
          <c:showVal val="0"/>
          <c:showCatName val="0"/>
          <c:showSerName val="0"/>
          <c:showPercent val="0"/>
          <c:showBubbleSize val="0"/>
        </c:dLbls>
        <c:gapWidth val="219"/>
        <c:overlap val="-27"/>
        <c:axId val="1562507871"/>
        <c:axId val="1562506623"/>
      </c:barChart>
      <c:catAx>
        <c:axId val="1562507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562506623"/>
        <c:crosses val="autoZero"/>
        <c:auto val="1"/>
        <c:lblAlgn val="ctr"/>
        <c:lblOffset val="100"/>
        <c:noMultiLvlLbl val="0"/>
      </c:catAx>
      <c:valAx>
        <c:axId val="1562506623"/>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56250787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14007889875509633"/>
          <c:y val="1.3280212483399735E-2"/>
        </c:manualLayout>
      </c:layout>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barChart>
        <c:barDir val="col"/>
        <c:grouping val="clustered"/>
        <c:varyColors val="0"/>
        <c:ser>
          <c:idx val="0"/>
          <c:order val="0"/>
          <c:tx>
            <c:strRef>
              <c:f>Tabelle!$C$41</c:f>
              <c:strCache>
                <c:ptCount val="1"/>
                <c:pt idx="0">
                  <c:v>Rapporto percentuale tra la popolazione residente di 15-29 anni in condizione non professionale diversa da studente e la popolazione residente di 15-29 anni</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Tabelle!$B$42:$B$44</c:f>
              <c:numCache>
                <c:formatCode>General</c:formatCode>
                <c:ptCount val="3"/>
                <c:pt idx="0">
                  <c:v>1991</c:v>
                </c:pt>
                <c:pt idx="1">
                  <c:v>2001</c:v>
                </c:pt>
                <c:pt idx="2">
                  <c:v>2011</c:v>
                </c:pt>
              </c:numCache>
            </c:numRef>
          </c:cat>
          <c:val>
            <c:numRef>
              <c:f>Tabelle!$C$42:$C$44</c:f>
              <c:numCache>
                <c:formatCode>0.00</c:formatCode>
                <c:ptCount val="3"/>
                <c:pt idx="0">
                  <c:v>6.8019047091901239</c:v>
                </c:pt>
                <c:pt idx="1">
                  <c:v>6.6820565732158199</c:v>
                </c:pt>
                <c:pt idx="2">
                  <c:v>7.9642544572653469</c:v>
                </c:pt>
              </c:numCache>
            </c:numRef>
          </c:val>
          <c:extLst>
            <c:ext xmlns:c16="http://schemas.microsoft.com/office/drawing/2014/chart" uri="{C3380CC4-5D6E-409C-BE32-E72D297353CC}">
              <c16:uniqueId val="{00000000-F47B-4433-85F4-4604B7CF3278}"/>
            </c:ext>
          </c:extLst>
        </c:ser>
        <c:dLbls>
          <c:showLegendKey val="0"/>
          <c:showVal val="0"/>
          <c:showCatName val="0"/>
          <c:showSerName val="0"/>
          <c:showPercent val="0"/>
          <c:showBubbleSize val="0"/>
        </c:dLbls>
        <c:gapWidth val="219"/>
        <c:overlap val="-27"/>
        <c:axId val="1383395855"/>
        <c:axId val="1383396271"/>
      </c:barChart>
      <c:catAx>
        <c:axId val="13833958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383396271"/>
        <c:crosses val="autoZero"/>
        <c:auto val="1"/>
        <c:lblAlgn val="ctr"/>
        <c:lblOffset val="100"/>
        <c:noMultiLvlLbl val="0"/>
      </c:catAx>
      <c:valAx>
        <c:axId val="1383396271"/>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38339585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barChart>
        <c:barDir val="col"/>
        <c:grouping val="clustered"/>
        <c:varyColors val="0"/>
        <c:ser>
          <c:idx val="0"/>
          <c:order val="0"/>
          <c:tx>
            <c:strRef>
              <c:f>Tabelle!$C$48</c:f>
              <c:strCache>
                <c:ptCount val="1"/>
                <c:pt idx="0">
                  <c:v>Rapporto percentuale tra il numero di famiglie con almeno due componenti, senza coabitanti, con tutti i componenti di 65 anni e più e con la presenza di almeno un componente di 80 anni e più, e il totale delle famiglie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Tabelle!$B$49:$B$51</c:f>
              <c:numCache>
                <c:formatCode>General</c:formatCode>
                <c:ptCount val="3"/>
                <c:pt idx="0">
                  <c:v>1991</c:v>
                </c:pt>
                <c:pt idx="1">
                  <c:v>2001</c:v>
                </c:pt>
                <c:pt idx="2">
                  <c:v>2011</c:v>
                </c:pt>
              </c:numCache>
            </c:numRef>
          </c:cat>
          <c:val>
            <c:numRef>
              <c:f>Tabelle!$C$49:$C$51</c:f>
              <c:numCache>
                <c:formatCode>0.00</c:formatCode>
                <c:ptCount val="3"/>
                <c:pt idx="0">
                  <c:v>1.0340652431832622</c:v>
                </c:pt>
                <c:pt idx="1">
                  <c:v>1.5537783662506195</c:v>
                </c:pt>
                <c:pt idx="2">
                  <c:v>3.0158639481488163</c:v>
                </c:pt>
              </c:numCache>
            </c:numRef>
          </c:val>
          <c:extLst>
            <c:ext xmlns:c16="http://schemas.microsoft.com/office/drawing/2014/chart" uri="{C3380CC4-5D6E-409C-BE32-E72D297353CC}">
              <c16:uniqueId val="{00000000-9380-4ED1-AC59-627D07D49E8B}"/>
            </c:ext>
          </c:extLst>
        </c:ser>
        <c:dLbls>
          <c:showLegendKey val="0"/>
          <c:showVal val="0"/>
          <c:showCatName val="0"/>
          <c:showSerName val="0"/>
          <c:showPercent val="0"/>
          <c:showBubbleSize val="0"/>
        </c:dLbls>
        <c:gapWidth val="219"/>
        <c:overlap val="-27"/>
        <c:axId val="1379953215"/>
        <c:axId val="1379951967"/>
      </c:barChart>
      <c:catAx>
        <c:axId val="13799532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379951967"/>
        <c:crosses val="autoZero"/>
        <c:auto val="1"/>
        <c:lblAlgn val="ctr"/>
        <c:lblOffset val="100"/>
        <c:noMultiLvlLbl val="0"/>
      </c:catAx>
      <c:valAx>
        <c:axId val="1379951967"/>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37995321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barChart>
        <c:barDir val="col"/>
        <c:grouping val="clustered"/>
        <c:varyColors val="0"/>
        <c:ser>
          <c:idx val="0"/>
          <c:order val="0"/>
          <c:tx>
            <c:strRef>
              <c:f>Tabelle!$C$27</c:f>
              <c:strCache>
                <c:ptCount val="1"/>
                <c:pt idx="0">
                  <c:v>Rapporto percentuale tra il numero di famiglie con figli con la persona di riferimento in età fino a 64 anni nelle quali nessun componente è occupato o ritirato dal lavoro e il totale delle famiglie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Tabelle!$B$28:$B$30</c:f>
              <c:numCache>
                <c:formatCode>General</c:formatCode>
                <c:ptCount val="3"/>
                <c:pt idx="0">
                  <c:v>1991</c:v>
                </c:pt>
                <c:pt idx="1">
                  <c:v>2001</c:v>
                </c:pt>
                <c:pt idx="2">
                  <c:v>2011</c:v>
                </c:pt>
              </c:numCache>
            </c:numRef>
          </c:cat>
          <c:val>
            <c:numRef>
              <c:f>Tabelle!$C$28:$C$30</c:f>
              <c:numCache>
                <c:formatCode>0.00</c:formatCode>
                <c:ptCount val="3"/>
                <c:pt idx="0">
                  <c:v>1.1311078528640646</c:v>
                </c:pt>
                <c:pt idx="1">
                  <c:v>0.35425647286963541</c:v>
                </c:pt>
                <c:pt idx="2">
                  <c:v>1.1866130578062215</c:v>
                </c:pt>
              </c:numCache>
            </c:numRef>
          </c:val>
          <c:extLst>
            <c:ext xmlns:c16="http://schemas.microsoft.com/office/drawing/2014/chart" uri="{C3380CC4-5D6E-409C-BE32-E72D297353CC}">
              <c16:uniqueId val="{00000000-09AD-48B8-B9EE-B21C208474C1}"/>
            </c:ext>
          </c:extLst>
        </c:ser>
        <c:dLbls>
          <c:showLegendKey val="0"/>
          <c:showVal val="0"/>
          <c:showCatName val="0"/>
          <c:showSerName val="0"/>
          <c:showPercent val="0"/>
          <c:showBubbleSize val="0"/>
        </c:dLbls>
        <c:gapWidth val="219"/>
        <c:overlap val="-27"/>
        <c:axId val="1560628143"/>
        <c:axId val="1560627311"/>
      </c:barChart>
      <c:catAx>
        <c:axId val="1560628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560627311"/>
        <c:crosses val="autoZero"/>
        <c:auto val="1"/>
        <c:lblAlgn val="ctr"/>
        <c:lblOffset val="100"/>
        <c:noMultiLvlLbl val="0"/>
      </c:catAx>
      <c:valAx>
        <c:axId val="1560627311"/>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56062814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Foglio1!$A$24</c:f>
              <c:strCache>
                <c:ptCount val="1"/>
                <c:pt idx="0">
                  <c:v>Monza e Brianza </c:v>
                </c:pt>
              </c:strCache>
            </c:strRef>
          </c:tx>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accent1">
                  <a:shade val="95000"/>
                </a:schemeClr>
              </a:solidFill>
              <a:round/>
            </a:ln>
            <a:effectLst/>
          </c:spPr>
          <c:invertIfNegative val="0"/>
          <c:cat>
            <c:numRef>
              <c:f>Foglio1!$D$17:$U$17</c:f>
              <c:numCache>
                <c:formatCode>General</c:formatCode>
                <c:ptCount val="18"/>
                <c:pt idx="0">
                  <c:v>9</c:v>
                </c:pt>
                <c:pt idx="1">
                  <c:v>10</c:v>
                </c:pt>
                <c:pt idx="2">
                  <c:v>11</c:v>
                </c:pt>
                <c:pt idx="3">
                  <c:v>12</c:v>
                </c:pt>
                <c:pt idx="4">
                  <c:v>13</c:v>
                </c:pt>
                <c:pt idx="5">
                  <c:v>14</c:v>
                </c:pt>
                <c:pt idx="6">
                  <c:v>15</c:v>
                </c:pt>
                <c:pt idx="7">
                  <c:v>16</c:v>
                </c:pt>
                <c:pt idx="8">
                  <c:v>17</c:v>
                </c:pt>
                <c:pt idx="9">
                  <c:v>18</c:v>
                </c:pt>
                <c:pt idx="10">
                  <c:v>19</c:v>
                </c:pt>
                <c:pt idx="11">
                  <c:v>20</c:v>
                </c:pt>
                <c:pt idx="12">
                  <c:v>21</c:v>
                </c:pt>
                <c:pt idx="13">
                  <c:v>22</c:v>
                </c:pt>
                <c:pt idx="14">
                  <c:v>23</c:v>
                </c:pt>
                <c:pt idx="15">
                  <c:v>24</c:v>
                </c:pt>
                <c:pt idx="16">
                  <c:v>25</c:v>
                </c:pt>
                <c:pt idx="17">
                  <c:v>26</c:v>
                </c:pt>
              </c:numCache>
            </c:numRef>
          </c:cat>
          <c:val>
            <c:numRef>
              <c:f>Foglio1!$D$24:$U$24</c:f>
              <c:numCache>
                <c:formatCode>0.00%</c:formatCode>
                <c:ptCount val="18"/>
                <c:pt idx="0">
                  <c:v>1.2219959266802444E-2</c:v>
                </c:pt>
                <c:pt idx="1">
                  <c:v>2.2403258655804479E-2</c:v>
                </c:pt>
                <c:pt idx="2">
                  <c:v>2.2403258655804479E-2</c:v>
                </c:pt>
                <c:pt idx="3">
                  <c:v>0.21792260692464357</c:v>
                </c:pt>
                <c:pt idx="4">
                  <c:v>0.2219959266802444</c:v>
                </c:pt>
                <c:pt idx="5">
                  <c:v>0.17311608961303462</c:v>
                </c:pt>
                <c:pt idx="6">
                  <c:v>0.1384928716904277</c:v>
                </c:pt>
                <c:pt idx="7">
                  <c:v>8.7576374745417518E-2</c:v>
                </c:pt>
                <c:pt idx="8">
                  <c:v>4.8879837067209775E-2</c:v>
                </c:pt>
                <c:pt idx="9">
                  <c:v>2.6476578411405296E-2</c:v>
                </c:pt>
                <c:pt idx="10">
                  <c:v>1.8329938900203666E-2</c:v>
                </c:pt>
                <c:pt idx="11">
                  <c:v>1.0183299389002037E-2</c:v>
                </c:pt>
                <c:pt idx="12">
                  <c:v>0</c:v>
                </c:pt>
                <c:pt idx="13">
                  <c:v>0</c:v>
                </c:pt>
                <c:pt idx="14">
                  <c:v>0</c:v>
                </c:pt>
                <c:pt idx="15">
                  <c:v>0</c:v>
                </c:pt>
                <c:pt idx="16">
                  <c:v>0</c:v>
                </c:pt>
                <c:pt idx="17">
                  <c:v>0</c:v>
                </c:pt>
              </c:numCache>
            </c:numRef>
          </c:val>
          <c:extLst>
            <c:ext xmlns:c16="http://schemas.microsoft.com/office/drawing/2014/chart" uri="{C3380CC4-5D6E-409C-BE32-E72D297353CC}">
              <c16:uniqueId val="{00000000-0A34-42FB-A9B9-BB9BF3EBAF2D}"/>
            </c:ext>
          </c:extLst>
        </c:ser>
        <c:ser>
          <c:idx val="1"/>
          <c:order val="1"/>
          <c:tx>
            <c:strRef>
              <c:f>Foglio1!$A$20</c:f>
              <c:strCache>
                <c:ptCount val="1"/>
                <c:pt idx="0">
                  <c:v>Lombardia</c:v>
                </c:pt>
              </c:strCache>
            </c:strRef>
          </c:tx>
          <c:spPr>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9525" cap="flat" cmpd="sng" algn="ctr">
              <a:solidFill>
                <a:schemeClr val="accent2">
                  <a:shade val="95000"/>
                </a:schemeClr>
              </a:solidFill>
              <a:round/>
            </a:ln>
            <a:effectLst/>
          </c:spPr>
          <c:invertIfNegative val="0"/>
          <c:cat>
            <c:numRef>
              <c:f>Foglio1!$D$17:$U$17</c:f>
              <c:numCache>
                <c:formatCode>General</c:formatCode>
                <c:ptCount val="18"/>
                <c:pt idx="0">
                  <c:v>9</c:v>
                </c:pt>
                <c:pt idx="1">
                  <c:v>10</c:v>
                </c:pt>
                <c:pt idx="2">
                  <c:v>11</c:v>
                </c:pt>
                <c:pt idx="3">
                  <c:v>12</c:v>
                </c:pt>
                <c:pt idx="4">
                  <c:v>13</c:v>
                </c:pt>
                <c:pt idx="5">
                  <c:v>14</c:v>
                </c:pt>
                <c:pt idx="6">
                  <c:v>15</c:v>
                </c:pt>
                <c:pt idx="7">
                  <c:v>16</c:v>
                </c:pt>
                <c:pt idx="8">
                  <c:v>17</c:v>
                </c:pt>
                <c:pt idx="9">
                  <c:v>18</c:v>
                </c:pt>
                <c:pt idx="10">
                  <c:v>19</c:v>
                </c:pt>
                <c:pt idx="11">
                  <c:v>20</c:v>
                </c:pt>
                <c:pt idx="12">
                  <c:v>21</c:v>
                </c:pt>
                <c:pt idx="13">
                  <c:v>22</c:v>
                </c:pt>
                <c:pt idx="14">
                  <c:v>23</c:v>
                </c:pt>
                <c:pt idx="15">
                  <c:v>24</c:v>
                </c:pt>
                <c:pt idx="16">
                  <c:v>25</c:v>
                </c:pt>
                <c:pt idx="17">
                  <c:v>26</c:v>
                </c:pt>
              </c:numCache>
            </c:numRef>
          </c:cat>
          <c:val>
            <c:numRef>
              <c:f>Foglio1!$D$20:$U$20</c:f>
              <c:numCache>
                <c:formatCode>0.00%</c:formatCode>
                <c:ptCount val="18"/>
                <c:pt idx="0">
                  <c:v>7.5991450961766802E-3</c:v>
                </c:pt>
                <c:pt idx="1">
                  <c:v>1.4960816908097838E-2</c:v>
                </c:pt>
                <c:pt idx="2">
                  <c:v>1.4010923771075753E-2</c:v>
                </c:pt>
                <c:pt idx="3">
                  <c:v>0.21895036808359059</c:v>
                </c:pt>
                <c:pt idx="4">
                  <c:v>0.20588933744953691</c:v>
                </c:pt>
                <c:pt idx="5">
                  <c:v>0.15981952030396582</c:v>
                </c:pt>
                <c:pt idx="6">
                  <c:v>0.12776062692947043</c:v>
                </c:pt>
                <c:pt idx="7">
                  <c:v>0.10448824507242935</c:v>
                </c:pt>
                <c:pt idx="8">
                  <c:v>5.9843267632391353E-2</c:v>
                </c:pt>
                <c:pt idx="9">
                  <c:v>3.5620992638328186E-2</c:v>
                </c:pt>
                <c:pt idx="10">
                  <c:v>2.3747328425552126E-2</c:v>
                </c:pt>
                <c:pt idx="11">
                  <c:v>1.4485870339586796E-2</c:v>
                </c:pt>
                <c:pt idx="12">
                  <c:v>5.6993588221325104E-3</c:v>
                </c:pt>
                <c:pt idx="13">
                  <c:v>3.7995725480883401E-3</c:v>
                </c:pt>
                <c:pt idx="14">
                  <c:v>1.4248397055331276E-3</c:v>
                </c:pt>
                <c:pt idx="15">
                  <c:v>1.4248397055331276E-3</c:v>
                </c:pt>
                <c:pt idx="16">
                  <c:v>2.3747328425552126E-4</c:v>
                </c:pt>
                <c:pt idx="17">
                  <c:v>2.3747328425552126E-4</c:v>
                </c:pt>
              </c:numCache>
            </c:numRef>
          </c:val>
          <c:extLst>
            <c:ext xmlns:c16="http://schemas.microsoft.com/office/drawing/2014/chart" uri="{C3380CC4-5D6E-409C-BE32-E72D297353CC}">
              <c16:uniqueId val="{00000001-0A34-42FB-A9B9-BB9BF3EBAF2D}"/>
            </c:ext>
          </c:extLst>
        </c:ser>
        <c:dLbls>
          <c:showLegendKey val="0"/>
          <c:showVal val="0"/>
          <c:showCatName val="0"/>
          <c:showSerName val="0"/>
          <c:showPercent val="0"/>
          <c:showBubbleSize val="0"/>
        </c:dLbls>
        <c:gapWidth val="100"/>
        <c:overlap val="-24"/>
        <c:axId val="367420000"/>
        <c:axId val="367420416"/>
      </c:barChart>
      <c:catAx>
        <c:axId val="367420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50000"/>
                    <a:lumOff val="50000"/>
                  </a:schemeClr>
                </a:solidFill>
                <a:latin typeface="+mn-lt"/>
                <a:ea typeface="+mn-ea"/>
                <a:cs typeface="+mn-cs"/>
              </a:defRPr>
            </a:pPr>
            <a:endParaRPr lang="it-IT"/>
          </a:p>
        </c:txPr>
        <c:crossAx val="367420416"/>
        <c:crosses val="autoZero"/>
        <c:auto val="1"/>
        <c:lblAlgn val="ctr"/>
        <c:lblOffset val="100"/>
        <c:noMultiLvlLbl val="0"/>
      </c:catAx>
      <c:valAx>
        <c:axId val="36742041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50000"/>
                    <a:lumOff val="50000"/>
                  </a:schemeClr>
                </a:solidFill>
                <a:latin typeface="+mn-lt"/>
                <a:ea typeface="+mn-ea"/>
                <a:cs typeface="+mn-cs"/>
              </a:defRPr>
            </a:pPr>
            <a:endParaRPr lang="it-IT"/>
          </a:p>
        </c:txPr>
        <c:crossAx val="367420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50000"/>
                  <a:lumOff val="50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it-I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99091"/>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99091"/>
          </a:xfrm>
          <a:prstGeom prst="rect">
            <a:avLst/>
          </a:prstGeom>
        </p:spPr>
        <p:txBody>
          <a:bodyPr vert="horz" lIns="91440" tIns="45720" rIns="91440" bIns="45720" rtlCol="0"/>
          <a:lstStyle>
            <a:lvl1pPr algn="r">
              <a:defRPr sz="1200"/>
            </a:lvl1pPr>
          </a:lstStyle>
          <a:p>
            <a:fld id="{8C4B4BA1-D954-4FD5-8AEA-E31F73F2208E}" type="datetimeFigureOut">
              <a:rPr lang="it-IT" smtClean="0"/>
              <a:t>05/12/2022</a:t>
            </a:fld>
            <a:endParaRPr lang="it-IT"/>
          </a:p>
        </p:txBody>
      </p:sp>
      <p:sp>
        <p:nvSpPr>
          <p:cNvPr id="4" name="Segnaposto immagine diapositiva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787126"/>
            <a:ext cx="5486400" cy="391674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48185"/>
            <a:ext cx="2971800" cy="49909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9448185"/>
            <a:ext cx="2971800" cy="499090"/>
          </a:xfrm>
          <a:prstGeom prst="rect">
            <a:avLst/>
          </a:prstGeom>
        </p:spPr>
        <p:txBody>
          <a:bodyPr vert="horz" lIns="91440" tIns="45720" rIns="91440" bIns="45720" rtlCol="0" anchor="b"/>
          <a:lstStyle>
            <a:lvl1pPr algn="r">
              <a:defRPr sz="1200"/>
            </a:lvl1pPr>
          </a:lstStyle>
          <a:p>
            <a:fld id="{DB63A5AE-C844-4811-A4AB-2CC42BC3CA0E}" type="slidenum">
              <a:rPr lang="it-IT" smtClean="0"/>
              <a:t>‹N›</a:t>
            </a:fld>
            <a:endParaRPr lang="it-IT"/>
          </a:p>
        </p:txBody>
      </p:sp>
    </p:spTree>
    <p:extLst>
      <p:ext uri="{BB962C8B-B14F-4D97-AF65-F5344CB8AC3E}">
        <p14:creationId xmlns:p14="http://schemas.microsoft.com/office/powerpoint/2010/main" val="1219505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36150314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Nel 2011, la Provincia in cui l’indice di vulnerabilità materiale e sociale è più elevato è Lodi, dove, come abbiamo visto, il tasso di incremento dell’IVSM è più sostenuto (+0,9%, insieme a Pavia). </a:t>
            </a:r>
          </a:p>
          <a:p>
            <a:r>
              <a:rPr lang="it-IT" dirty="0"/>
              <a:t>Il valore più basso dell’indicatore si ha nella Provincia di Como, territorio nel quale l’IVSM assume il valore del 97,48%.</a:t>
            </a:r>
          </a:p>
          <a:p>
            <a:r>
              <a:rPr lang="it-IT" dirty="0"/>
              <a:t>Esiste solo una Provincia di in cui l’indicatore diminuisce: si tratta di Bergamo, territorio in cui L’IVSM cala dello 0,6%  </a:t>
            </a:r>
          </a:p>
          <a:p>
            <a:endParaRPr lang="it-IT" dirty="0"/>
          </a:p>
        </p:txBody>
      </p:sp>
      <p:sp>
        <p:nvSpPr>
          <p:cNvPr id="4" name="Segnaposto numero diapositiva 3"/>
          <p:cNvSpPr>
            <a:spLocks noGrp="1"/>
          </p:cNvSpPr>
          <p:nvPr>
            <p:ph type="sldNum" sz="quarter" idx="5"/>
          </p:nvPr>
        </p:nvSpPr>
        <p:spPr/>
        <p:txBody>
          <a:bodyPr/>
          <a:lstStyle/>
          <a:p>
            <a:fld id="{DB63A5AE-C844-4811-A4AB-2CC42BC3CA0E}" type="slidenum">
              <a:rPr lang="it-IT" smtClean="0"/>
              <a:t>10</a:t>
            </a:fld>
            <a:endParaRPr lang="it-IT"/>
          </a:p>
        </p:txBody>
      </p:sp>
    </p:spTree>
    <p:extLst>
      <p:ext uri="{BB962C8B-B14F-4D97-AF65-F5344CB8AC3E}">
        <p14:creationId xmlns:p14="http://schemas.microsoft.com/office/powerpoint/2010/main" val="8903956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B63A5AE-C844-4811-A4AB-2CC42BC3CA0E}" type="slidenum">
              <a:rPr lang="it-IT" smtClean="0"/>
              <a:t>11</a:t>
            </a:fld>
            <a:endParaRPr lang="it-IT"/>
          </a:p>
        </p:txBody>
      </p:sp>
    </p:spTree>
    <p:extLst>
      <p:ext uri="{BB962C8B-B14F-4D97-AF65-F5344CB8AC3E}">
        <p14:creationId xmlns:p14="http://schemas.microsoft.com/office/powerpoint/2010/main" val="18710336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B63A5AE-C844-4811-A4AB-2CC42BC3CA0E}" type="slidenum">
              <a:rPr lang="it-IT" smtClean="0"/>
              <a:t>12</a:t>
            </a:fld>
            <a:endParaRPr lang="it-IT"/>
          </a:p>
        </p:txBody>
      </p:sp>
    </p:spTree>
    <p:extLst>
      <p:ext uri="{BB962C8B-B14F-4D97-AF65-F5344CB8AC3E}">
        <p14:creationId xmlns:p14="http://schemas.microsoft.com/office/powerpoint/2010/main" val="14397606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B63A5AE-C844-4811-A4AB-2CC42BC3CA0E}" type="slidenum">
              <a:rPr lang="it-IT" smtClean="0"/>
              <a:t>13</a:t>
            </a:fld>
            <a:endParaRPr lang="it-IT"/>
          </a:p>
        </p:txBody>
      </p:sp>
    </p:spTree>
    <p:extLst>
      <p:ext uri="{BB962C8B-B14F-4D97-AF65-F5344CB8AC3E}">
        <p14:creationId xmlns:p14="http://schemas.microsoft.com/office/powerpoint/2010/main" val="18059710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DB63A5AE-C844-4811-A4AB-2CC42BC3CA0E}" type="slidenum">
              <a:rPr lang="it-IT" smtClean="0"/>
              <a:t>14</a:t>
            </a:fld>
            <a:endParaRPr lang="it-IT"/>
          </a:p>
        </p:txBody>
      </p:sp>
    </p:spTree>
    <p:extLst>
      <p:ext uri="{BB962C8B-B14F-4D97-AF65-F5344CB8AC3E}">
        <p14:creationId xmlns:p14="http://schemas.microsoft.com/office/powerpoint/2010/main" val="30653324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egnaposto numero diapositiva 3"/>
          <p:cNvSpPr>
            <a:spLocks noGrp="1"/>
          </p:cNvSpPr>
          <p:nvPr>
            <p:ph type="sldNum" sz="quarter" idx="5"/>
          </p:nvPr>
        </p:nvSpPr>
        <p:spPr/>
        <p:txBody>
          <a:bodyPr/>
          <a:lstStyle/>
          <a:p>
            <a:fld id="{DB63A5AE-C844-4811-A4AB-2CC42BC3CA0E}" type="slidenum">
              <a:rPr lang="it-IT" smtClean="0"/>
              <a:t>15</a:t>
            </a:fld>
            <a:endParaRPr lang="it-IT"/>
          </a:p>
        </p:txBody>
      </p:sp>
    </p:spTree>
    <p:extLst>
      <p:ext uri="{BB962C8B-B14F-4D97-AF65-F5344CB8AC3E}">
        <p14:creationId xmlns:p14="http://schemas.microsoft.com/office/powerpoint/2010/main" val="14987434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egnaposto numero diapositiva 3"/>
          <p:cNvSpPr>
            <a:spLocks noGrp="1"/>
          </p:cNvSpPr>
          <p:nvPr>
            <p:ph type="sldNum" sz="quarter" idx="5"/>
          </p:nvPr>
        </p:nvSpPr>
        <p:spPr/>
        <p:txBody>
          <a:bodyPr/>
          <a:lstStyle/>
          <a:p>
            <a:fld id="{DB63A5AE-C844-4811-A4AB-2CC42BC3CA0E}" type="slidenum">
              <a:rPr lang="it-IT" smtClean="0"/>
              <a:t>16</a:t>
            </a:fld>
            <a:endParaRPr lang="it-IT"/>
          </a:p>
        </p:txBody>
      </p:sp>
    </p:spTree>
    <p:extLst>
      <p:ext uri="{BB962C8B-B14F-4D97-AF65-F5344CB8AC3E}">
        <p14:creationId xmlns:p14="http://schemas.microsoft.com/office/powerpoint/2010/main" val="27888856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egnaposto numero diapositiva 3"/>
          <p:cNvSpPr>
            <a:spLocks noGrp="1"/>
          </p:cNvSpPr>
          <p:nvPr>
            <p:ph type="sldNum" sz="quarter" idx="5"/>
          </p:nvPr>
        </p:nvSpPr>
        <p:spPr/>
        <p:txBody>
          <a:bodyPr/>
          <a:lstStyle/>
          <a:p>
            <a:fld id="{DB63A5AE-C844-4811-A4AB-2CC42BC3CA0E}" type="slidenum">
              <a:rPr lang="it-IT" smtClean="0"/>
              <a:t>17</a:t>
            </a:fld>
            <a:endParaRPr lang="it-IT"/>
          </a:p>
        </p:txBody>
      </p:sp>
    </p:spTree>
    <p:extLst>
      <p:ext uri="{BB962C8B-B14F-4D97-AF65-F5344CB8AC3E}">
        <p14:creationId xmlns:p14="http://schemas.microsoft.com/office/powerpoint/2010/main" val="26607965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egnaposto numero diapositiva 3"/>
          <p:cNvSpPr>
            <a:spLocks noGrp="1"/>
          </p:cNvSpPr>
          <p:nvPr>
            <p:ph type="sldNum" sz="quarter" idx="5"/>
          </p:nvPr>
        </p:nvSpPr>
        <p:spPr/>
        <p:txBody>
          <a:bodyPr/>
          <a:lstStyle/>
          <a:p>
            <a:fld id="{DB63A5AE-C844-4811-A4AB-2CC42BC3CA0E}" type="slidenum">
              <a:rPr lang="it-IT" smtClean="0"/>
              <a:t>18</a:t>
            </a:fld>
            <a:endParaRPr lang="it-IT"/>
          </a:p>
        </p:txBody>
      </p:sp>
    </p:spTree>
    <p:extLst>
      <p:ext uri="{BB962C8B-B14F-4D97-AF65-F5344CB8AC3E}">
        <p14:creationId xmlns:p14="http://schemas.microsoft.com/office/powerpoint/2010/main" val="38420336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egnaposto numero diapositiva 3"/>
          <p:cNvSpPr>
            <a:spLocks noGrp="1"/>
          </p:cNvSpPr>
          <p:nvPr>
            <p:ph type="sldNum" sz="quarter" idx="5"/>
          </p:nvPr>
        </p:nvSpPr>
        <p:spPr/>
        <p:txBody>
          <a:bodyPr/>
          <a:lstStyle/>
          <a:p>
            <a:fld id="{DB63A5AE-C844-4811-A4AB-2CC42BC3CA0E}" type="slidenum">
              <a:rPr lang="it-IT" smtClean="0"/>
              <a:t>19</a:t>
            </a:fld>
            <a:endParaRPr lang="it-IT"/>
          </a:p>
        </p:txBody>
      </p:sp>
    </p:spTree>
    <p:extLst>
      <p:ext uri="{BB962C8B-B14F-4D97-AF65-F5344CB8AC3E}">
        <p14:creationId xmlns:p14="http://schemas.microsoft.com/office/powerpoint/2010/main" val="3119886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DB63A5AE-C844-4811-A4AB-2CC42BC3CA0E}" type="slidenum">
              <a:rPr lang="it-IT" smtClean="0"/>
              <a:t>2</a:t>
            </a:fld>
            <a:endParaRPr lang="it-IT"/>
          </a:p>
        </p:txBody>
      </p:sp>
    </p:spTree>
    <p:extLst>
      <p:ext uri="{BB962C8B-B14F-4D97-AF65-F5344CB8AC3E}">
        <p14:creationId xmlns:p14="http://schemas.microsoft.com/office/powerpoint/2010/main" val="8226373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egnaposto numero diapositiva 3"/>
          <p:cNvSpPr>
            <a:spLocks noGrp="1"/>
          </p:cNvSpPr>
          <p:nvPr>
            <p:ph type="sldNum" sz="quarter" idx="5"/>
          </p:nvPr>
        </p:nvSpPr>
        <p:spPr/>
        <p:txBody>
          <a:bodyPr/>
          <a:lstStyle/>
          <a:p>
            <a:fld id="{DB63A5AE-C844-4811-A4AB-2CC42BC3CA0E}" type="slidenum">
              <a:rPr lang="it-IT" smtClean="0"/>
              <a:t>20</a:t>
            </a:fld>
            <a:endParaRPr lang="it-IT"/>
          </a:p>
        </p:txBody>
      </p:sp>
    </p:spTree>
    <p:extLst>
      <p:ext uri="{BB962C8B-B14F-4D97-AF65-F5344CB8AC3E}">
        <p14:creationId xmlns:p14="http://schemas.microsoft.com/office/powerpoint/2010/main" val="35430557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egnaposto numero diapositiva 3"/>
          <p:cNvSpPr>
            <a:spLocks noGrp="1"/>
          </p:cNvSpPr>
          <p:nvPr>
            <p:ph type="sldNum" sz="quarter" idx="5"/>
          </p:nvPr>
        </p:nvSpPr>
        <p:spPr/>
        <p:txBody>
          <a:bodyPr/>
          <a:lstStyle/>
          <a:p>
            <a:fld id="{DB63A5AE-C844-4811-A4AB-2CC42BC3CA0E}" type="slidenum">
              <a:rPr lang="it-IT" smtClean="0"/>
              <a:t>21</a:t>
            </a:fld>
            <a:endParaRPr lang="it-IT"/>
          </a:p>
        </p:txBody>
      </p:sp>
    </p:spTree>
    <p:extLst>
      <p:ext uri="{BB962C8B-B14F-4D97-AF65-F5344CB8AC3E}">
        <p14:creationId xmlns:p14="http://schemas.microsoft.com/office/powerpoint/2010/main" val="41513752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egnaposto numero diapositiva 3"/>
          <p:cNvSpPr>
            <a:spLocks noGrp="1"/>
          </p:cNvSpPr>
          <p:nvPr>
            <p:ph type="sldNum" sz="quarter" idx="5"/>
          </p:nvPr>
        </p:nvSpPr>
        <p:spPr/>
        <p:txBody>
          <a:bodyPr/>
          <a:lstStyle/>
          <a:p>
            <a:fld id="{DB63A5AE-C844-4811-A4AB-2CC42BC3CA0E}" type="slidenum">
              <a:rPr lang="it-IT" smtClean="0"/>
              <a:t>22</a:t>
            </a:fld>
            <a:endParaRPr lang="it-IT"/>
          </a:p>
        </p:txBody>
      </p:sp>
    </p:spTree>
    <p:extLst>
      <p:ext uri="{BB962C8B-B14F-4D97-AF65-F5344CB8AC3E}">
        <p14:creationId xmlns:p14="http://schemas.microsoft.com/office/powerpoint/2010/main" val="16579435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egnaposto numero diapositiva 3"/>
          <p:cNvSpPr>
            <a:spLocks noGrp="1"/>
          </p:cNvSpPr>
          <p:nvPr>
            <p:ph type="sldNum" sz="quarter" idx="5"/>
          </p:nvPr>
        </p:nvSpPr>
        <p:spPr/>
        <p:txBody>
          <a:bodyPr/>
          <a:lstStyle/>
          <a:p>
            <a:fld id="{DB63A5AE-C844-4811-A4AB-2CC42BC3CA0E}" type="slidenum">
              <a:rPr lang="it-IT" smtClean="0"/>
              <a:t>23</a:t>
            </a:fld>
            <a:endParaRPr lang="it-IT"/>
          </a:p>
        </p:txBody>
      </p:sp>
    </p:spTree>
    <p:extLst>
      <p:ext uri="{BB962C8B-B14F-4D97-AF65-F5344CB8AC3E}">
        <p14:creationId xmlns:p14="http://schemas.microsoft.com/office/powerpoint/2010/main" val="9422329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egnaposto numero diapositiva 3"/>
          <p:cNvSpPr>
            <a:spLocks noGrp="1"/>
          </p:cNvSpPr>
          <p:nvPr>
            <p:ph type="sldNum" sz="quarter" idx="5"/>
          </p:nvPr>
        </p:nvSpPr>
        <p:spPr/>
        <p:txBody>
          <a:bodyPr/>
          <a:lstStyle/>
          <a:p>
            <a:fld id="{DB63A5AE-C844-4811-A4AB-2CC42BC3CA0E}" type="slidenum">
              <a:rPr lang="it-IT" smtClean="0"/>
              <a:t>24</a:t>
            </a:fld>
            <a:endParaRPr lang="it-IT"/>
          </a:p>
        </p:txBody>
      </p:sp>
    </p:spTree>
    <p:extLst>
      <p:ext uri="{BB962C8B-B14F-4D97-AF65-F5344CB8AC3E}">
        <p14:creationId xmlns:p14="http://schemas.microsoft.com/office/powerpoint/2010/main" val="30449305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egnaposto numero diapositiva 3"/>
          <p:cNvSpPr>
            <a:spLocks noGrp="1"/>
          </p:cNvSpPr>
          <p:nvPr>
            <p:ph type="sldNum" sz="quarter" idx="5"/>
          </p:nvPr>
        </p:nvSpPr>
        <p:spPr/>
        <p:txBody>
          <a:bodyPr/>
          <a:lstStyle/>
          <a:p>
            <a:fld id="{DB63A5AE-C844-4811-A4AB-2CC42BC3CA0E}" type="slidenum">
              <a:rPr lang="it-IT" smtClean="0"/>
              <a:t>25</a:t>
            </a:fld>
            <a:endParaRPr lang="it-IT"/>
          </a:p>
        </p:txBody>
      </p:sp>
    </p:spTree>
    <p:extLst>
      <p:ext uri="{BB962C8B-B14F-4D97-AF65-F5344CB8AC3E}">
        <p14:creationId xmlns:p14="http://schemas.microsoft.com/office/powerpoint/2010/main" val="39233088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egnaposto numero diapositiva 3"/>
          <p:cNvSpPr>
            <a:spLocks noGrp="1"/>
          </p:cNvSpPr>
          <p:nvPr>
            <p:ph type="sldNum" sz="quarter" idx="5"/>
          </p:nvPr>
        </p:nvSpPr>
        <p:spPr/>
        <p:txBody>
          <a:bodyPr/>
          <a:lstStyle/>
          <a:p>
            <a:fld id="{DB63A5AE-C844-4811-A4AB-2CC42BC3CA0E}" type="slidenum">
              <a:rPr lang="it-IT" smtClean="0"/>
              <a:t>26</a:t>
            </a:fld>
            <a:endParaRPr lang="it-IT"/>
          </a:p>
        </p:txBody>
      </p:sp>
    </p:spTree>
    <p:extLst>
      <p:ext uri="{BB962C8B-B14F-4D97-AF65-F5344CB8AC3E}">
        <p14:creationId xmlns:p14="http://schemas.microsoft.com/office/powerpoint/2010/main" val="1433778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DB63A5AE-C844-4811-A4AB-2CC42BC3CA0E}" type="slidenum">
              <a:rPr lang="it-IT" smtClean="0"/>
              <a:t>3</a:t>
            </a:fld>
            <a:endParaRPr lang="it-IT"/>
          </a:p>
        </p:txBody>
      </p:sp>
    </p:spTree>
    <p:extLst>
      <p:ext uri="{BB962C8B-B14F-4D97-AF65-F5344CB8AC3E}">
        <p14:creationId xmlns:p14="http://schemas.microsoft.com/office/powerpoint/2010/main" val="2683040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dirty="0">
                <a:effectLst/>
                <a:latin typeface="Calibri" panose="020F0502020204030204" pitchFamily="34" charset="0"/>
                <a:ea typeface="Calibri" panose="020F0502020204030204" pitchFamily="34" charset="0"/>
                <a:cs typeface="Times New Roman" panose="02020603050405020304" pitchFamily="18" charset="0"/>
              </a:rPr>
              <a:t>*L’indicatore definisce la quota di individui che si trova in almeno una delle suddette tre condizioni: rischio di povertà relativa, di grave deprivazione materiale, bassa intensità di lavoro.</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1800" dirty="0">
                <a:effectLst/>
                <a:latin typeface="Calibri" panose="020F0502020204030204" pitchFamily="34" charset="0"/>
                <a:ea typeface="Calibri" panose="020F0502020204030204" pitchFamily="34" charset="0"/>
                <a:cs typeface="Times New Roman" panose="02020603050405020304" pitchFamily="18" charset="0"/>
              </a:rPr>
              <a:t>**L’indicatore riguarda coloro che vivono in famiglie che hanno un reddito netto equivalente inferiore alla soglia di rischio povertà, fissata al 60% della mediana della distribuzione individuale del reddito netto equivalente. Nel 2021 la soglia di povertà è pari a 10.519 euro annui per una famiglia composta da un solo componente adulto (per famiglie con composizione diversa si utilizza la scala OECD modificata)</a:t>
            </a:r>
          </a:p>
        </p:txBody>
      </p:sp>
      <p:sp>
        <p:nvSpPr>
          <p:cNvPr id="4" name="Segnaposto numero diapositiva 3"/>
          <p:cNvSpPr>
            <a:spLocks noGrp="1"/>
          </p:cNvSpPr>
          <p:nvPr>
            <p:ph type="sldNum" sz="quarter" idx="5"/>
          </p:nvPr>
        </p:nvSpPr>
        <p:spPr/>
        <p:txBody>
          <a:bodyPr/>
          <a:lstStyle/>
          <a:p>
            <a:fld id="{DB63A5AE-C844-4811-A4AB-2CC42BC3CA0E}" type="slidenum">
              <a:rPr lang="it-IT" smtClean="0"/>
              <a:t>4</a:t>
            </a:fld>
            <a:endParaRPr lang="it-IT"/>
          </a:p>
        </p:txBody>
      </p:sp>
    </p:spTree>
    <p:extLst>
      <p:ext uri="{BB962C8B-B14F-4D97-AF65-F5344CB8AC3E}">
        <p14:creationId xmlns:p14="http://schemas.microsoft.com/office/powerpoint/2010/main" val="218392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DB63A5AE-C844-4811-A4AB-2CC42BC3CA0E}" type="slidenum">
              <a:rPr lang="it-IT" smtClean="0"/>
              <a:t>5</a:t>
            </a:fld>
            <a:endParaRPr lang="it-IT"/>
          </a:p>
        </p:txBody>
      </p:sp>
    </p:spTree>
    <p:extLst>
      <p:ext uri="{BB962C8B-B14F-4D97-AF65-F5344CB8AC3E}">
        <p14:creationId xmlns:p14="http://schemas.microsoft.com/office/powerpoint/2010/main" val="295144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egnaposto numero diapositiva 3"/>
          <p:cNvSpPr>
            <a:spLocks noGrp="1"/>
          </p:cNvSpPr>
          <p:nvPr>
            <p:ph type="sldNum" sz="quarter" idx="5"/>
          </p:nvPr>
        </p:nvSpPr>
        <p:spPr/>
        <p:txBody>
          <a:bodyPr/>
          <a:lstStyle/>
          <a:p>
            <a:fld id="{DB63A5AE-C844-4811-A4AB-2CC42BC3CA0E}" type="slidenum">
              <a:rPr lang="it-IT" smtClean="0"/>
              <a:t>6</a:t>
            </a:fld>
            <a:endParaRPr lang="it-IT"/>
          </a:p>
        </p:txBody>
      </p:sp>
    </p:spTree>
    <p:extLst>
      <p:ext uri="{BB962C8B-B14F-4D97-AF65-F5344CB8AC3E}">
        <p14:creationId xmlns:p14="http://schemas.microsoft.com/office/powerpoint/2010/main" val="2995508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dirty="0">
                <a:effectLst/>
                <a:latin typeface="Calibri" panose="020F0502020204030204" pitchFamily="34" charset="0"/>
                <a:ea typeface="Calibri" panose="020F0502020204030204" pitchFamily="34" charset="0"/>
                <a:cs typeface="Times New Roman" panose="02020603050405020304" pitchFamily="18" charset="0"/>
              </a:rPr>
              <a:t>L’intensità della povertà relativa misura di quanto, in percentuale, la spesa media delle famiglie definite povere è al di sotto della soglia di povertà</a:t>
            </a:r>
          </a:p>
        </p:txBody>
      </p:sp>
      <p:sp>
        <p:nvSpPr>
          <p:cNvPr id="4" name="Segnaposto numero diapositiva 3"/>
          <p:cNvSpPr>
            <a:spLocks noGrp="1"/>
          </p:cNvSpPr>
          <p:nvPr>
            <p:ph type="sldNum" sz="quarter" idx="5"/>
          </p:nvPr>
        </p:nvSpPr>
        <p:spPr/>
        <p:txBody>
          <a:bodyPr/>
          <a:lstStyle/>
          <a:p>
            <a:fld id="{DB63A5AE-C844-4811-A4AB-2CC42BC3CA0E}" type="slidenum">
              <a:rPr lang="it-IT" smtClean="0"/>
              <a:t>7</a:t>
            </a:fld>
            <a:endParaRPr lang="it-IT"/>
          </a:p>
        </p:txBody>
      </p:sp>
    </p:spTree>
    <p:extLst>
      <p:ext uri="{BB962C8B-B14F-4D97-AF65-F5344CB8AC3E}">
        <p14:creationId xmlns:p14="http://schemas.microsoft.com/office/powerpoint/2010/main" val="857490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DB63A5AE-C844-4811-A4AB-2CC42BC3CA0E}" type="slidenum">
              <a:rPr lang="it-IT" smtClean="0"/>
              <a:t>8</a:t>
            </a:fld>
            <a:endParaRPr lang="it-IT"/>
          </a:p>
        </p:txBody>
      </p:sp>
    </p:spTree>
    <p:extLst>
      <p:ext uri="{BB962C8B-B14F-4D97-AF65-F5344CB8AC3E}">
        <p14:creationId xmlns:p14="http://schemas.microsoft.com/office/powerpoint/2010/main" val="156917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egnaposto numero diapositiva 3"/>
          <p:cNvSpPr>
            <a:spLocks noGrp="1"/>
          </p:cNvSpPr>
          <p:nvPr>
            <p:ph type="sldNum" sz="quarter" idx="5"/>
          </p:nvPr>
        </p:nvSpPr>
        <p:spPr/>
        <p:txBody>
          <a:bodyPr/>
          <a:lstStyle/>
          <a:p>
            <a:fld id="{DB63A5AE-C844-4811-A4AB-2CC42BC3CA0E}" type="slidenum">
              <a:rPr lang="it-IT" smtClean="0"/>
              <a:t>9</a:t>
            </a:fld>
            <a:endParaRPr lang="it-IT"/>
          </a:p>
        </p:txBody>
      </p:sp>
    </p:spTree>
    <p:extLst>
      <p:ext uri="{BB962C8B-B14F-4D97-AF65-F5344CB8AC3E}">
        <p14:creationId xmlns:p14="http://schemas.microsoft.com/office/powerpoint/2010/main" val="1535307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4C72DC-DECA-898D-FC21-652319282201}"/>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155778F9-211C-CA7D-A339-0AB6EFB8E5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7FB6BB4B-7C77-B0A3-CB37-B627BA890105}"/>
              </a:ext>
            </a:extLst>
          </p:cNvPr>
          <p:cNvSpPr>
            <a:spLocks noGrp="1"/>
          </p:cNvSpPr>
          <p:nvPr>
            <p:ph type="dt" sz="half" idx="10"/>
          </p:nvPr>
        </p:nvSpPr>
        <p:spPr/>
        <p:txBody>
          <a:bodyPr/>
          <a:lstStyle/>
          <a:p>
            <a:fld id="{F4137BAA-77EE-43D8-A9FE-3207BBA05B47}" type="datetimeFigureOut">
              <a:rPr lang="it-IT" smtClean="0"/>
              <a:t>05/12/2022</a:t>
            </a:fld>
            <a:endParaRPr lang="it-IT"/>
          </a:p>
        </p:txBody>
      </p:sp>
      <p:sp>
        <p:nvSpPr>
          <p:cNvPr id="5" name="Segnaposto piè di pagina 4">
            <a:extLst>
              <a:ext uri="{FF2B5EF4-FFF2-40B4-BE49-F238E27FC236}">
                <a16:creationId xmlns:a16="http://schemas.microsoft.com/office/drawing/2014/main" id="{A31CC992-9034-61C2-AB2F-64ED84DBD31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A8FADDD-965F-E153-5EF0-01E185A84B3E}"/>
              </a:ext>
            </a:extLst>
          </p:cNvPr>
          <p:cNvSpPr>
            <a:spLocks noGrp="1"/>
          </p:cNvSpPr>
          <p:nvPr>
            <p:ph type="sldNum" sz="quarter" idx="12"/>
          </p:nvPr>
        </p:nvSpPr>
        <p:spPr/>
        <p:txBody>
          <a:bodyPr/>
          <a:lstStyle/>
          <a:p>
            <a:fld id="{1BC7233B-69DC-4D9B-94AC-5DE041188836}" type="slidenum">
              <a:rPr lang="it-IT" smtClean="0"/>
              <a:t>‹N›</a:t>
            </a:fld>
            <a:endParaRPr lang="it-IT"/>
          </a:p>
        </p:txBody>
      </p:sp>
    </p:spTree>
    <p:extLst>
      <p:ext uri="{BB962C8B-B14F-4D97-AF65-F5344CB8AC3E}">
        <p14:creationId xmlns:p14="http://schemas.microsoft.com/office/powerpoint/2010/main" val="262328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65F2AF-4AE6-1369-6A47-BE1F1B5202AC}"/>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80DF9DA6-E75C-03D1-939C-57B2840B75DE}"/>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2AF4D21-FF7B-DEBF-E2B2-593365C4E47B}"/>
              </a:ext>
            </a:extLst>
          </p:cNvPr>
          <p:cNvSpPr>
            <a:spLocks noGrp="1"/>
          </p:cNvSpPr>
          <p:nvPr>
            <p:ph type="dt" sz="half" idx="10"/>
          </p:nvPr>
        </p:nvSpPr>
        <p:spPr/>
        <p:txBody>
          <a:bodyPr/>
          <a:lstStyle/>
          <a:p>
            <a:fld id="{F4137BAA-77EE-43D8-A9FE-3207BBA05B47}" type="datetimeFigureOut">
              <a:rPr lang="it-IT" smtClean="0"/>
              <a:t>05/12/2022</a:t>
            </a:fld>
            <a:endParaRPr lang="it-IT"/>
          </a:p>
        </p:txBody>
      </p:sp>
      <p:sp>
        <p:nvSpPr>
          <p:cNvPr id="5" name="Segnaposto piè di pagina 4">
            <a:extLst>
              <a:ext uri="{FF2B5EF4-FFF2-40B4-BE49-F238E27FC236}">
                <a16:creationId xmlns:a16="http://schemas.microsoft.com/office/drawing/2014/main" id="{94E2ECB5-7E28-804C-29AE-0E241CD4422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15EDB04-8EC9-33A0-F40D-ABACF27C9AAE}"/>
              </a:ext>
            </a:extLst>
          </p:cNvPr>
          <p:cNvSpPr>
            <a:spLocks noGrp="1"/>
          </p:cNvSpPr>
          <p:nvPr>
            <p:ph type="sldNum" sz="quarter" idx="12"/>
          </p:nvPr>
        </p:nvSpPr>
        <p:spPr/>
        <p:txBody>
          <a:bodyPr/>
          <a:lstStyle/>
          <a:p>
            <a:fld id="{1BC7233B-69DC-4D9B-94AC-5DE041188836}" type="slidenum">
              <a:rPr lang="it-IT" smtClean="0"/>
              <a:t>‹N›</a:t>
            </a:fld>
            <a:endParaRPr lang="it-IT"/>
          </a:p>
        </p:txBody>
      </p:sp>
    </p:spTree>
    <p:extLst>
      <p:ext uri="{BB962C8B-B14F-4D97-AF65-F5344CB8AC3E}">
        <p14:creationId xmlns:p14="http://schemas.microsoft.com/office/powerpoint/2010/main" val="3369657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E1940F57-F89A-44CB-89A8-3F0B9F3CF69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E78693C-2BB3-5920-DCFD-A91D2E5B5B00}"/>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9311E5D-7960-56CA-322C-1641C41283B6}"/>
              </a:ext>
            </a:extLst>
          </p:cNvPr>
          <p:cNvSpPr>
            <a:spLocks noGrp="1"/>
          </p:cNvSpPr>
          <p:nvPr>
            <p:ph type="dt" sz="half" idx="10"/>
          </p:nvPr>
        </p:nvSpPr>
        <p:spPr/>
        <p:txBody>
          <a:bodyPr/>
          <a:lstStyle/>
          <a:p>
            <a:fld id="{F4137BAA-77EE-43D8-A9FE-3207BBA05B47}" type="datetimeFigureOut">
              <a:rPr lang="it-IT" smtClean="0"/>
              <a:t>05/12/2022</a:t>
            </a:fld>
            <a:endParaRPr lang="it-IT"/>
          </a:p>
        </p:txBody>
      </p:sp>
      <p:sp>
        <p:nvSpPr>
          <p:cNvPr id="5" name="Segnaposto piè di pagina 4">
            <a:extLst>
              <a:ext uri="{FF2B5EF4-FFF2-40B4-BE49-F238E27FC236}">
                <a16:creationId xmlns:a16="http://schemas.microsoft.com/office/drawing/2014/main" id="{0201E442-56D5-53E7-DD73-0C18A602266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9683B87-91C9-68EF-B475-D43F860F4EC5}"/>
              </a:ext>
            </a:extLst>
          </p:cNvPr>
          <p:cNvSpPr>
            <a:spLocks noGrp="1"/>
          </p:cNvSpPr>
          <p:nvPr>
            <p:ph type="sldNum" sz="quarter" idx="12"/>
          </p:nvPr>
        </p:nvSpPr>
        <p:spPr/>
        <p:txBody>
          <a:bodyPr/>
          <a:lstStyle/>
          <a:p>
            <a:fld id="{1BC7233B-69DC-4D9B-94AC-5DE041188836}" type="slidenum">
              <a:rPr lang="it-IT" smtClean="0"/>
              <a:t>‹N›</a:t>
            </a:fld>
            <a:endParaRPr lang="it-IT"/>
          </a:p>
        </p:txBody>
      </p:sp>
    </p:spTree>
    <p:extLst>
      <p:ext uri="{BB962C8B-B14F-4D97-AF65-F5344CB8AC3E}">
        <p14:creationId xmlns:p14="http://schemas.microsoft.com/office/powerpoint/2010/main" val="3660782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1EF363-D553-E2EA-AED0-778B600AE9D9}"/>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EB2C27E-6244-6444-25AF-46CFB267E6AB}"/>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90F52AF-D16A-83EC-46EB-84F842673E93}"/>
              </a:ext>
            </a:extLst>
          </p:cNvPr>
          <p:cNvSpPr>
            <a:spLocks noGrp="1"/>
          </p:cNvSpPr>
          <p:nvPr>
            <p:ph type="dt" sz="half" idx="10"/>
          </p:nvPr>
        </p:nvSpPr>
        <p:spPr/>
        <p:txBody>
          <a:bodyPr/>
          <a:lstStyle/>
          <a:p>
            <a:fld id="{F4137BAA-77EE-43D8-A9FE-3207BBA05B47}" type="datetimeFigureOut">
              <a:rPr lang="it-IT" smtClean="0"/>
              <a:t>05/12/2022</a:t>
            </a:fld>
            <a:endParaRPr lang="it-IT"/>
          </a:p>
        </p:txBody>
      </p:sp>
      <p:sp>
        <p:nvSpPr>
          <p:cNvPr id="5" name="Segnaposto piè di pagina 4">
            <a:extLst>
              <a:ext uri="{FF2B5EF4-FFF2-40B4-BE49-F238E27FC236}">
                <a16:creationId xmlns:a16="http://schemas.microsoft.com/office/drawing/2014/main" id="{33837C6F-E69E-E410-230D-706EA6949F8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DEF9F97-9E17-2588-3C82-EDED1B205D52}"/>
              </a:ext>
            </a:extLst>
          </p:cNvPr>
          <p:cNvSpPr>
            <a:spLocks noGrp="1"/>
          </p:cNvSpPr>
          <p:nvPr>
            <p:ph type="sldNum" sz="quarter" idx="12"/>
          </p:nvPr>
        </p:nvSpPr>
        <p:spPr/>
        <p:txBody>
          <a:bodyPr/>
          <a:lstStyle/>
          <a:p>
            <a:fld id="{1BC7233B-69DC-4D9B-94AC-5DE041188836}" type="slidenum">
              <a:rPr lang="it-IT" smtClean="0"/>
              <a:t>‹N›</a:t>
            </a:fld>
            <a:endParaRPr lang="it-IT"/>
          </a:p>
        </p:txBody>
      </p:sp>
    </p:spTree>
    <p:extLst>
      <p:ext uri="{BB962C8B-B14F-4D97-AF65-F5344CB8AC3E}">
        <p14:creationId xmlns:p14="http://schemas.microsoft.com/office/powerpoint/2010/main" val="2645344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CB5082-C32F-2264-20B2-D50BCF1C6E60}"/>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A31B9D58-76A6-1BBE-9A9D-3CE1EB31F9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3DC73D66-37FD-1FCB-B275-1ADC9D446055}"/>
              </a:ext>
            </a:extLst>
          </p:cNvPr>
          <p:cNvSpPr>
            <a:spLocks noGrp="1"/>
          </p:cNvSpPr>
          <p:nvPr>
            <p:ph type="dt" sz="half" idx="10"/>
          </p:nvPr>
        </p:nvSpPr>
        <p:spPr/>
        <p:txBody>
          <a:bodyPr/>
          <a:lstStyle/>
          <a:p>
            <a:fld id="{F4137BAA-77EE-43D8-A9FE-3207BBA05B47}" type="datetimeFigureOut">
              <a:rPr lang="it-IT" smtClean="0"/>
              <a:t>05/12/2022</a:t>
            </a:fld>
            <a:endParaRPr lang="it-IT"/>
          </a:p>
        </p:txBody>
      </p:sp>
      <p:sp>
        <p:nvSpPr>
          <p:cNvPr id="5" name="Segnaposto piè di pagina 4">
            <a:extLst>
              <a:ext uri="{FF2B5EF4-FFF2-40B4-BE49-F238E27FC236}">
                <a16:creationId xmlns:a16="http://schemas.microsoft.com/office/drawing/2014/main" id="{66076FCC-69A7-9306-99DB-29A6B9FA27E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9CCD443-FC88-1E04-454D-453352DF450C}"/>
              </a:ext>
            </a:extLst>
          </p:cNvPr>
          <p:cNvSpPr>
            <a:spLocks noGrp="1"/>
          </p:cNvSpPr>
          <p:nvPr>
            <p:ph type="sldNum" sz="quarter" idx="12"/>
          </p:nvPr>
        </p:nvSpPr>
        <p:spPr/>
        <p:txBody>
          <a:bodyPr/>
          <a:lstStyle/>
          <a:p>
            <a:fld id="{1BC7233B-69DC-4D9B-94AC-5DE041188836}" type="slidenum">
              <a:rPr lang="it-IT" smtClean="0"/>
              <a:t>‹N›</a:t>
            </a:fld>
            <a:endParaRPr lang="it-IT"/>
          </a:p>
        </p:txBody>
      </p:sp>
    </p:spTree>
    <p:extLst>
      <p:ext uri="{BB962C8B-B14F-4D97-AF65-F5344CB8AC3E}">
        <p14:creationId xmlns:p14="http://schemas.microsoft.com/office/powerpoint/2010/main" val="236765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C13AD4B-50AA-7D55-BB59-14AC12B18B1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B8A7AAC-EF18-8CB8-594B-1C8C19EA4DF4}"/>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942B5FD4-1A94-4474-D4A0-0A0FC2598B24}"/>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B7996E38-5CA1-6EF3-B089-1DB62CF65710}"/>
              </a:ext>
            </a:extLst>
          </p:cNvPr>
          <p:cNvSpPr>
            <a:spLocks noGrp="1"/>
          </p:cNvSpPr>
          <p:nvPr>
            <p:ph type="dt" sz="half" idx="10"/>
          </p:nvPr>
        </p:nvSpPr>
        <p:spPr/>
        <p:txBody>
          <a:bodyPr/>
          <a:lstStyle/>
          <a:p>
            <a:fld id="{F4137BAA-77EE-43D8-A9FE-3207BBA05B47}" type="datetimeFigureOut">
              <a:rPr lang="it-IT" smtClean="0"/>
              <a:t>05/12/2022</a:t>
            </a:fld>
            <a:endParaRPr lang="it-IT"/>
          </a:p>
        </p:txBody>
      </p:sp>
      <p:sp>
        <p:nvSpPr>
          <p:cNvPr id="6" name="Segnaposto piè di pagina 5">
            <a:extLst>
              <a:ext uri="{FF2B5EF4-FFF2-40B4-BE49-F238E27FC236}">
                <a16:creationId xmlns:a16="http://schemas.microsoft.com/office/drawing/2014/main" id="{BE0D46D8-84EE-2EE3-5F4E-FC070DF8C87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7713FBB3-13D0-52C1-30E5-97BE2DE99111}"/>
              </a:ext>
            </a:extLst>
          </p:cNvPr>
          <p:cNvSpPr>
            <a:spLocks noGrp="1"/>
          </p:cNvSpPr>
          <p:nvPr>
            <p:ph type="sldNum" sz="quarter" idx="12"/>
          </p:nvPr>
        </p:nvSpPr>
        <p:spPr/>
        <p:txBody>
          <a:bodyPr/>
          <a:lstStyle/>
          <a:p>
            <a:fld id="{1BC7233B-69DC-4D9B-94AC-5DE041188836}" type="slidenum">
              <a:rPr lang="it-IT" smtClean="0"/>
              <a:t>‹N›</a:t>
            </a:fld>
            <a:endParaRPr lang="it-IT"/>
          </a:p>
        </p:txBody>
      </p:sp>
    </p:spTree>
    <p:extLst>
      <p:ext uri="{BB962C8B-B14F-4D97-AF65-F5344CB8AC3E}">
        <p14:creationId xmlns:p14="http://schemas.microsoft.com/office/powerpoint/2010/main" val="2509340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A302BD-76D4-8480-9569-44861E90E2F5}"/>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1130FCC2-23B4-8DFF-9F17-6C9EAF3199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BC3A22EC-A036-DDE0-0AD9-B37CC6F23114}"/>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DC49CF5F-C3C5-8301-D1CF-F4319E431F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7635E564-82A7-D3CC-FEC7-464B1ADD1B67}"/>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5AF0A3F4-58C0-AE03-266D-67F795352007}"/>
              </a:ext>
            </a:extLst>
          </p:cNvPr>
          <p:cNvSpPr>
            <a:spLocks noGrp="1"/>
          </p:cNvSpPr>
          <p:nvPr>
            <p:ph type="dt" sz="half" idx="10"/>
          </p:nvPr>
        </p:nvSpPr>
        <p:spPr/>
        <p:txBody>
          <a:bodyPr/>
          <a:lstStyle/>
          <a:p>
            <a:fld id="{F4137BAA-77EE-43D8-A9FE-3207BBA05B47}" type="datetimeFigureOut">
              <a:rPr lang="it-IT" smtClean="0"/>
              <a:t>05/12/2022</a:t>
            </a:fld>
            <a:endParaRPr lang="it-IT"/>
          </a:p>
        </p:txBody>
      </p:sp>
      <p:sp>
        <p:nvSpPr>
          <p:cNvPr id="8" name="Segnaposto piè di pagina 7">
            <a:extLst>
              <a:ext uri="{FF2B5EF4-FFF2-40B4-BE49-F238E27FC236}">
                <a16:creationId xmlns:a16="http://schemas.microsoft.com/office/drawing/2014/main" id="{E8D00642-D4AB-598E-9561-6FE20970D272}"/>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00800BB3-8D12-7090-35A1-E2F1F4BFB2CF}"/>
              </a:ext>
            </a:extLst>
          </p:cNvPr>
          <p:cNvSpPr>
            <a:spLocks noGrp="1"/>
          </p:cNvSpPr>
          <p:nvPr>
            <p:ph type="sldNum" sz="quarter" idx="12"/>
          </p:nvPr>
        </p:nvSpPr>
        <p:spPr/>
        <p:txBody>
          <a:bodyPr/>
          <a:lstStyle/>
          <a:p>
            <a:fld id="{1BC7233B-69DC-4D9B-94AC-5DE041188836}" type="slidenum">
              <a:rPr lang="it-IT" smtClean="0"/>
              <a:t>‹N›</a:t>
            </a:fld>
            <a:endParaRPr lang="it-IT"/>
          </a:p>
        </p:txBody>
      </p:sp>
    </p:spTree>
    <p:extLst>
      <p:ext uri="{BB962C8B-B14F-4D97-AF65-F5344CB8AC3E}">
        <p14:creationId xmlns:p14="http://schemas.microsoft.com/office/powerpoint/2010/main" val="3910243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D793EC-2F7C-686F-D498-FC622FAEE041}"/>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23E3AED9-F6BF-D11F-CC6A-D389BF9F10DA}"/>
              </a:ext>
            </a:extLst>
          </p:cNvPr>
          <p:cNvSpPr>
            <a:spLocks noGrp="1"/>
          </p:cNvSpPr>
          <p:nvPr>
            <p:ph type="dt" sz="half" idx="10"/>
          </p:nvPr>
        </p:nvSpPr>
        <p:spPr/>
        <p:txBody>
          <a:bodyPr/>
          <a:lstStyle/>
          <a:p>
            <a:fld id="{F4137BAA-77EE-43D8-A9FE-3207BBA05B47}" type="datetimeFigureOut">
              <a:rPr lang="it-IT" smtClean="0"/>
              <a:t>05/12/2022</a:t>
            </a:fld>
            <a:endParaRPr lang="it-IT"/>
          </a:p>
        </p:txBody>
      </p:sp>
      <p:sp>
        <p:nvSpPr>
          <p:cNvPr id="4" name="Segnaposto piè di pagina 3">
            <a:extLst>
              <a:ext uri="{FF2B5EF4-FFF2-40B4-BE49-F238E27FC236}">
                <a16:creationId xmlns:a16="http://schemas.microsoft.com/office/drawing/2014/main" id="{3002034B-8B5C-A2B8-CD71-A80B72C93A1F}"/>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D2C6D6A8-FF1E-956C-8201-1E5810BB4919}"/>
              </a:ext>
            </a:extLst>
          </p:cNvPr>
          <p:cNvSpPr>
            <a:spLocks noGrp="1"/>
          </p:cNvSpPr>
          <p:nvPr>
            <p:ph type="sldNum" sz="quarter" idx="12"/>
          </p:nvPr>
        </p:nvSpPr>
        <p:spPr/>
        <p:txBody>
          <a:bodyPr/>
          <a:lstStyle/>
          <a:p>
            <a:fld id="{1BC7233B-69DC-4D9B-94AC-5DE041188836}" type="slidenum">
              <a:rPr lang="it-IT" smtClean="0"/>
              <a:t>‹N›</a:t>
            </a:fld>
            <a:endParaRPr lang="it-IT"/>
          </a:p>
        </p:txBody>
      </p:sp>
    </p:spTree>
    <p:extLst>
      <p:ext uri="{BB962C8B-B14F-4D97-AF65-F5344CB8AC3E}">
        <p14:creationId xmlns:p14="http://schemas.microsoft.com/office/powerpoint/2010/main" val="1782176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6EB8C232-A898-F6B2-216D-2A2D187D8104}"/>
              </a:ext>
            </a:extLst>
          </p:cNvPr>
          <p:cNvSpPr>
            <a:spLocks noGrp="1"/>
          </p:cNvSpPr>
          <p:nvPr>
            <p:ph type="dt" sz="half" idx="10"/>
          </p:nvPr>
        </p:nvSpPr>
        <p:spPr/>
        <p:txBody>
          <a:bodyPr/>
          <a:lstStyle/>
          <a:p>
            <a:fld id="{F4137BAA-77EE-43D8-A9FE-3207BBA05B47}" type="datetimeFigureOut">
              <a:rPr lang="it-IT" smtClean="0"/>
              <a:t>05/12/2022</a:t>
            </a:fld>
            <a:endParaRPr lang="it-IT"/>
          </a:p>
        </p:txBody>
      </p:sp>
      <p:sp>
        <p:nvSpPr>
          <p:cNvPr id="3" name="Segnaposto piè di pagina 2">
            <a:extLst>
              <a:ext uri="{FF2B5EF4-FFF2-40B4-BE49-F238E27FC236}">
                <a16:creationId xmlns:a16="http://schemas.microsoft.com/office/drawing/2014/main" id="{1188F4D6-8E24-A714-959E-DBBAF66A553A}"/>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0974AD5C-F8EF-059D-C792-D3A29A45E7D8}"/>
              </a:ext>
            </a:extLst>
          </p:cNvPr>
          <p:cNvSpPr>
            <a:spLocks noGrp="1"/>
          </p:cNvSpPr>
          <p:nvPr>
            <p:ph type="sldNum" sz="quarter" idx="12"/>
          </p:nvPr>
        </p:nvSpPr>
        <p:spPr/>
        <p:txBody>
          <a:bodyPr/>
          <a:lstStyle/>
          <a:p>
            <a:fld id="{1BC7233B-69DC-4D9B-94AC-5DE041188836}" type="slidenum">
              <a:rPr lang="it-IT" smtClean="0"/>
              <a:t>‹N›</a:t>
            </a:fld>
            <a:endParaRPr lang="it-IT"/>
          </a:p>
        </p:txBody>
      </p:sp>
    </p:spTree>
    <p:extLst>
      <p:ext uri="{BB962C8B-B14F-4D97-AF65-F5344CB8AC3E}">
        <p14:creationId xmlns:p14="http://schemas.microsoft.com/office/powerpoint/2010/main" val="3611320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0647912-B6C4-2D0D-DEF6-D1CE01428E5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998FFEC-AB21-868E-BBF7-056B085FFF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11377BC5-3807-DA04-BE89-E8B8EB38EC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F091277D-162F-7D24-1136-71254BD8C01D}"/>
              </a:ext>
            </a:extLst>
          </p:cNvPr>
          <p:cNvSpPr>
            <a:spLocks noGrp="1"/>
          </p:cNvSpPr>
          <p:nvPr>
            <p:ph type="dt" sz="half" idx="10"/>
          </p:nvPr>
        </p:nvSpPr>
        <p:spPr/>
        <p:txBody>
          <a:bodyPr/>
          <a:lstStyle/>
          <a:p>
            <a:fld id="{F4137BAA-77EE-43D8-A9FE-3207BBA05B47}" type="datetimeFigureOut">
              <a:rPr lang="it-IT" smtClean="0"/>
              <a:t>05/12/2022</a:t>
            </a:fld>
            <a:endParaRPr lang="it-IT"/>
          </a:p>
        </p:txBody>
      </p:sp>
      <p:sp>
        <p:nvSpPr>
          <p:cNvPr id="6" name="Segnaposto piè di pagina 5">
            <a:extLst>
              <a:ext uri="{FF2B5EF4-FFF2-40B4-BE49-F238E27FC236}">
                <a16:creationId xmlns:a16="http://schemas.microsoft.com/office/drawing/2014/main" id="{989DFB9F-D136-8302-4149-DA08354829A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6EBA174-34B8-DCDF-18F5-D6E103A26AB3}"/>
              </a:ext>
            </a:extLst>
          </p:cNvPr>
          <p:cNvSpPr>
            <a:spLocks noGrp="1"/>
          </p:cNvSpPr>
          <p:nvPr>
            <p:ph type="sldNum" sz="quarter" idx="12"/>
          </p:nvPr>
        </p:nvSpPr>
        <p:spPr/>
        <p:txBody>
          <a:bodyPr/>
          <a:lstStyle/>
          <a:p>
            <a:fld id="{1BC7233B-69DC-4D9B-94AC-5DE041188836}" type="slidenum">
              <a:rPr lang="it-IT" smtClean="0"/>
              <a:t>‹N›</a:t>
            </a:fld>
            <a:endParaRPr lang="it-IT"/>
          </a:p>
        </p:txBody>
      </p:sp>
    </p:spTree>
    <p:extLst>
      <p:ext uri="{BB962C8B-B14F-4D97-AF65-F5344CB8AC3E}">
        <p14:creationId xmlns:p14="http://schemas.microsoft.com/office/powerpoint/2010/main" val="3738097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CED7190-E67F-58CF-F8FC-EF4511F1E71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454B46AC-B144-5E08-2407-425ACC56C4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DF99751F-C4CC-9588-5C20-0619C1D29D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EC035916-3125-FB7E-BCC2-0BCEAB37FAC1}"/>
              </a:ext>
            </a:extLst>
          </p:cNvPr>
          <p:cNvSpPr>
            <a:spLocks noGrp="1"/>
          </p:cNvSpPr>
          <p:nvPr>
            <p:ph type="dt" sz="half" idx="10"/>
          </p:nvPr>
        </p:nvSpPr>
        <p:spPr/>
        <p:txBody>
          <a:bodyPr/>
          <a:lstStyle/>
          <a:p>
            <a:fld id="{F4137BAA-77EE-43D8-A9FE-3207BBA05B47}" type="datetimeFigureOut">
              <a:rPr lang="it-IT" smtClean="0"/>
              <a:t>05/12/2022</a:t>
            </a:fld>
            <a:endParaRPr lang="it-IT"/>
          </a:p>
        </p:txBody>
      </p:sp>
      <p:sp>
        <p:nvSpPr>
          <p:cNvPr id="6" name="Segnaposto piè di pagina 5">
            <a:extLst>
              <a:ext uri="{FF2B5EF4-FFF2-40B4-BE49-F238E27FC236}">
                <a16:creationId xmlns:a16="http://schemas.microsoft.com/office/drawing/2014/main" id="{4829B003-7E74-7346-F865-055898BC1BF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1687E41-3D13-53B3-CB61-7BCCAD363F07}"/>
              </a:ext>
            </a:extLst>
          </p:cNvPr>
          <p:cNvSpPr>
            <a:spLocks noGrp="1"/>
          </p:cNvSpPr>
          <p:nvPr>
            <p:ph type="sldNum" sz="quarter" idx="12"/>
          </p:nvPr>
        </p:nvSpPr>
        <p:spPr/>
        <p:txBody>
          <a:bodyPr/>
          <a:lstStyle/>
          <a:p>
            <a:fld id="{1BC7233B-69DC-4D9B-94AC-5DE041188836}" type="slidenum">
              <a:rPr lang="it-IT" smtClean="0"/>
              <a:t>‹N›</a:t>
            </a:fld>
            <a:endParaRPr lang="it-IT"/>
          </a:p>
        </p:txBody>
      </p:sp>
    </p:spTree>
    <p:extLst>
      <p:ext uri="{BB962C8B-B14F-4D97-AF65-F5344CB8AC3E}">
        <p14:creationId xmlns:p14="http://schemas.microsoft.com/office/powerpoint/2010/main" val="774440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F774FB3C-8351-73EA-A541-913AE86FE5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407206C6-3422-7F83-E38F-1B21DBE0C1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79C7633-7A74-4EB4-3C20-A299110947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137BAA-77EE-43D8-A9FE-3207BBA05B47}" type="datetimeFigureOut">
              <a:rPr lang="it-IT" smtClean="0"/>
              <a:t>05/12/2022</a:t>
            </a:fld>
            <a:endParaRPr lang="it-IT"/>
          </a:p>
        </p:txBody>
      </p:sp>
      <p:sp>
        <p:nvSpPr>
          <p:cNvPr id="5" name="Segnaposto piè di pagina 4">
            <a:extLst>
              <a:ext uri="{FF2B5EF4-FFF2-40B4-BE49-F238E27FC236}">
                <a16:creationId xmlns:a16="http://schemas.microsoft.com/office/drawing/2014/main" id="{938D43B2-52F6-4D98-0669-0C7864564F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028567FB-655E-070C-9E06-42BD7A48A9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C7233B-69DC-4D9B-94AC-5DE041188836}" type="slidenum">
              <a:rPr lang="it-IT" smtClean="0"/>
              <a:t>‹N›</a:t>
            </a:fld>
            <a:endParaRPr lang="it-IT"/>
          </a:p>
        </p:txBody>
      </p:sp>
    </p:spTree>
    <p:extLst>
      <p:ext uri="{BB962C8B-B14F-4D97-AF65-F5344CB8AC3E}">
        <p14:creationId xmlns:p14="http://schemas.microsoft.com/office/powerpoint/2010/main" val="3754179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image" Target="../media/image8.sv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image" Target="../media/image8.sv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image" Target="../media/image8.sv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image" Target="../media/image8.sv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8.sv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9AD1035A-2292-B9A5-2C75-9587B3F043F7}"/>
              </a:ext>
            </a:extLst>
          </p:cNvPr>
          <p:cNvSpPr/>
          <p:nvPr/>
        </p:nvSpPr>
        <p:spPr>
          <a:xfrm>
            <a:off x="238" y="250481"/>
            <a:ext cx="12199946" cy="60115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32"/>
          </a:p>
        </p:txBody>
      </p:sp>
      <p:pic>
        <p:nvPicPr>
          <p:cNvPr id="4" name="Immagine 3" descr="Luci della città messe a fuoco in una lente di ingrandimento">
            <a:extLst>
              <a:ext uri="{FF2B5EF4-FFF2-40B4-BE49-F238E27FC236}">
                <a16:creationId xmlns:a16="http://schemas.microsoft.com/office/drawing/2014/main" id="{A753085C-4884-B521-C06B-736402D5F438}"/>
              </a:ext>
            </a:extLst>
          </p:cNvPr>
          <p:cNvPicPr>
            <a:picLocks noChangeAspect="1"/>
          </p:cNvPicPr>
          <p:nvPr/>
        </p:nvPicPr>
        <p:blipFill rotWithShape="1">
          <a:blip r:embed="rId3" cstate="print">
            <a:alphaModFix amt="20000"/>
            <a:extLst>
              <a:ext uri="{28A0092B-C50C-407E-A947-70E740481C1C}">
                <a14:useLocalDpi xmlns:a14="http://schemas.microsoft.com/office/drawing/2010/main" val="0"/>
              </a:ext>
            </a:extLst>
          </a:blip>
          <a:srcRect l="13273" t="8203" r="-653" b="19436"/>
          <a:stretch/>
        </p:blipFill>
        <p:spPr>
          <a:xfrm flipH="1">
            <a:off x="-194130" y="0"/>
            <a:ext cx="12425049" cy="6858000"/>
          </a:xfrm>
          <a:prstGeom prst="rect">
            <a:avLst/>
          </a:prstGeom>
        </p:spPr>
      </p:pic>
      <p:pic>
        <p:nvPicPr>
          <p:cNvPr id="8" name="Immagine 7" descr="Immagine che contiene testo&#10;&#10;Descrizione generata automaticamente">
            <a:extLst>
              <a:ext uri="{FF2B5EF4-FFF2-40B4-BE49-F238E27FC236}">
                <a16:creationId xmlns:a16="http://schemas.microsoft.com/office/drawing/2014/main" id="{979E6AD0-942F-8CEB-BD08-0F255A24423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846" y="877437"/>
            <a:ext cx="4685038" cy="1350615"/>
          </a:xfrm>
          <a:prstGeom prst="rect">
            <a:avLst/>
          </a:prstGeom>
        </p:spPr>
      </p:pic>
      <p:sp>
        <p:nvSpPr>
          <p:cNvPr id="17" name="Rettangolo 16">
            <a:extLst>
              <a:ext uri="{FF2B5EF4-FFF2-40B4-BE49-F238E27FC236}">
                <a16:creationId xmlns:a16="http://schemas.microsoft.com/office/drawing/2014/main" id="{4B5C3004-32A6-4A61-1752-CC528ED1B8F3}"/>
              </a:ext>
            </a:extLst>
          </p:cNvPr>
          <p:cNvSpPr/>
          <p:nvPr/>
        </p:nvSpPr>
        <p:spPr>
          <a:xfrm>
            <a:off x="240" y="-5616"/>
            <a:ext cx="12232213" cy="739785"/>
          </a:xfrm>
          <a:prstGeom prst="rect">
            <a:avLst/>
          </a:prstGeom>
          <a:solidFill>
            <a:srgbClr val="0054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32" dirty="0"/>
          </a:p>
        </p:txBody>
      </p:sp>
      <p:sp>
        <p:nvSpPr>
          <p:cNvPr id="11" name="Rettangolo 10">
            <a:extLst>
              <a:ext uri="{FF2B5EF4-FFF2-40B4-BE49-F238E27FC236}">
                <a16:creationId xmlns:a16="http://schemas.microsoft.com/office/drawing/2014/main" id="{0666444E-3F1D-4129-6AF4-7415878E65BA}"/>
              </a:ext>
            </a:extLst>
          </p:cNvPr>
          <p:cNvSpPr/>
          <p:nvPr/>
        </p:nvSpPr>
        <p:spPr>
          <a:xfrm>
            <a:off x="10860" y="6108647"/>
            <a:ext cx="12191522" cy="739785"/>
          </a:xfrm>
          <a:prstGeom prst="rect">
            <a:avLst/>
          </a:prstGeom>
          <a:solidFill>
            <a:srgbClr val="0054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32" dirty="0"/>
          </a:p>
        </p:txBody>
      </p:sp>
      <p:sp>
        <p:nvSpPr>
          <p:cNvPr id="13" name="Titolo 1">
            <a:extLst>
              <a:ext uri="{FF2B5EF4-FFF2-40B4-BE49-F238E27FC236}">
                <a16:creationId xmlns:a16="http://schemas.microsoft.com/office/drawing/2014/main" id="{7B94D8B6-7552-5E7A-F786-D83AF2BE6566}"/>
              </a:ext>
            </a:extLst>
          </p:cNvPr>
          <p:cNvSpPr txBox="1">
            <a:spLocks/>
          </p:cNvSpPr>
          <p:nvPr/>
        </p:nvSpPr>
        <p:spPr>
          <a:xfrm>
            <a:off x="5261549" y="2370282"/>
            <a:ext cx="6511266" cy="1674497"/>
          </a:xfrm>
          <a:prstGeom prst="rect">
            <a:avLst/>
          </a:prstGeom>
        </p:spPr>
        <p:txBody>
          <a:bodyPr wrap="square" lIns="0" tIns="0" rIns="0" bIns="0" anchor="b">
            <a:spAutoFit/>
          </a:bodyPr>
          <a:lstStyle>
            <a:lvl1pPr algn="ctr">
              <a:defRPr sz="5263" b="1" i="0">
                <a:solidFill>
                  <a:srgbClr val="6D6E71"/>
                </a:solidFill>
                <a:latin typeface="Lucida Sans"/>
                <a:ea typeface="+mj-ea"/>
                <a:cs typeface="Lucida Sans"/>
              </a:defRPr>
            </a:lvl1pPr>
          </a:lstStyle>
          <a:p>
            <a:pPr algn="r"/>
            <a:r>
              <a:rPr lang="it-IT" sz="3627" dirty="0">
                <a:solidFill>
                  <a:srgbClr val="10407A"/>
                </a:solidFill>
                <a:latin typeface="+mj-lt"/>
                <a:cs typeface="Arial" panose="020B0604020202020204" pitchFamily="34" charset="0"/>
              </a:rPr>
              <a:t>La vulnerabilità nella Provincia di Monza Brianza</a:t>
            </a:r>
          </a:p>
          <a:p>
            <a:pPr algn="l"/>
            <a:endParaRPr lang="it-IT" sz="3627" dirty="0">
              <a:solidFill>
                <a:srgbClr val="10407A"/>
              </a:solidFill>
              <a:latin typeface="+mj-lt"/>
              <a:cs typeface="Arial" panose="020B0604020202020204" pitchFamily="34" charset="0"/>
            </a:endParaRPr>
          </a:p>
        </p:txBody>
      </p:sp>
      <p:sp>
        <p:nvSpPr>
          <p:cNvPr id="15" name="Rettangolo 14">
            <a:extLst>
              <a:ext uri="{FF2B5EF4-FFF2-40B4-BE49-F238E27FC236}">
                <a16:creationId xmlns:a16="http://schemas.microsoft.com/office/drawing/2014/main" id="{72F07940-C8E5-2B66-E92B-544226532B38}"/>
              </a:ext>
            </a:extLst>
          </p:cNvPr>
          <p:cNvSpPr/>
          <p:nvPr/>
        </p:nvSpPr>
        <p:spPr>
          <a:xfrm rot="5400000">
            <a:off x="-3389462" y="3384086"/>
            <a:ext cx="6863617" cy="84214"/>
          </a:xfrm>
          <a:prstGeom prst="rect">
            <a:avLst/>
          </a:prstGeom>
          <a:solidFill>
            <a:srgbClr val="FDB8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32" dirty="0"/>
          </a:p>
        </p:txBody>
      </p:sp>
      <p:sp>
        <p:nvSpPr>
          <p:cNvPr id="19" name="CasellaDiTesto 18">
            <a:extLst>
              <a:ext uri="{FF2B5EF4-FFF2-40B4-BE49-F238E27FC236}">
                <a16:creationId xmlns:a16="http://schemas.microsoft.com/office/drawing/2014/main" id="{30284253-85F0-36F0-BE82-DA03FC0FB4C6}"/>
              </a:ext>
            </a:extLst>
          </p:cNvPr>
          <p:cNvSpPr txBox="1"/>
          <p:nvPr/>
        </p:nvSpPr>
        <p:spPr>
          <a:xfrm>
            <a:off x="4960840" y="3837997"/>
            <a:ext cx="7025660" cy="1631216"/>
          </a:xfrm>
          <a:prstGeom prst="rect">
            <a:avLst/>
          </a:prstGeom>
          <a:noFill/>
        </p:spPr>
        <p:txBody>
          <a:bodyPr wrap="square">
            <a:spAutoFit/>
          </a:bodyPr>
          <a:lstStyle/>
          <a:p>
            <a:pPr algn="r"/>
            <a:r>
              <a:rPr lang="it-IT" sz="2000" b="1"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Le caratteristiche dei soggetti fragili e il loro rapporto con il mercato del lavoro locale</a:t>
            </a:r>
            <a:endParaRPr lang="it-IT" sz="2400" b="1" dirty="0">
              <a:solidFill>
                <a:srgbClr val="00B0F0"/>
              </a:solidFill>
              <a:latin typeface="+mj-lt"/>
              <a:cs typeface="Arial" panose="020B0604020202020204" pitchFamily="34" charset="0"/>
            </a:endParaRPr>
          </a:p>
          <a:p>
            <a:pPr algn="r"/>
            <a:endParaRPr lang="it-IT" sz="2000" dirty="0">
              <a:solidFill>
                <a:srgbClr val="00B0F0"/>
              </a:solidFill>
              <a:latin typeface="+mj-lt"/>
              <a:cs typeface="Arial" panose="020B0604020202020204" pitchFamily="34" charset="0"/>
            </a:endParaRPr>
          </a:p>
          <a:p>
            <a:pPr algn="r"/>
            <a:endParaRPr lang="it-IT" sz="2000" dirty="0">
              <a:solidFill>
                <a:srgbClr val="00B0F0"/>
              </a:solidFill>
              <a:latin typeface="+mj-lt"/>
              <a:cs typeface="Arial" panose="020B0604020202020204" pitchFamily="34" charset="0"/>
            </a:endParaRPr>
          </a:p>
          <a:p>
            <a:pPr algn="r"/>
            <a:r>
              <a:rPr lang="it-IT" sz="2000" dirty="0">
                <a:solidFill>
                  <a:srgbClr val="00B0F0"/>
                </a:solidFill>
                <a:latin typeface="+mj-lt"/>
                <a:cs typeface="Arial" panose="020B0604020202020204" pitchFamily="34" charset="0"/>
              </a:rPr>
              <a:t>5 dicembre 2022</a:t>
            </a:r>
            <a:endParaRPr lang="it-IT" sz="2000" dirty="0"/>
          </a:p>
        </p:txBody>
      </p:sp>
      <p:pic>
        <p:nvPicPr>
          <p:cNvPr id="6" name="Immagine 5">
            <a:extLst>
              <a:ext uri="{FF2B5EF4-FFF2-40B4-BE49-F238E27FC236}">
                <a16:creationId xmlns:a16="http://schemas.microsoft.com/office/drawing/2014/main" id="{E9F0A7D7-7C82-7ADC-E120-588DD1756D5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2951" y="1985861"/>
            <a:ext cx="2556635" cy="2556635"/>
          </a:xfrm>
          <a:prstGeom prst="rect">
            <a:avLst/>
          </a:prstGeom>
        </p:spPr>
      </p:pic>
      <p:pic>
        <p:nvPicPr>
          <p:cNvPr id="9" name="Immagine 8" descr="Immagine che contiene testo&#10;&#10;Descrizione generata automaticamente">
            <a:extLst>
              <a:ext uri="{FF2B5EF4-FFF2-40B4-BE49-F238E27FC236}">
                <a16:creationId xmlns:a16="http://schemas.microsoft.com/office/drawing/2014/main" id="{28543089-1D51-B64C-21F7-5DE58CE09A9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69453" y="4393222"/>
            <a:ext cx="4106387" cy="695998"/>
          </a:xfrm>
          <a:prstGeom prst="rect">
            <a:avLst/>
          </a:prstGeom>
        </p:spPr>
      </p:pic>
    </p:spTree>
    <p:extLst>
      <p:ext uri="{BB962C8B-B14F-4D97-AF65-F5344CB8AC3E}">
        <p14:creationId xmlns:p14="http://schemas.microsoft.com/office/powerpoint/2010/main" val="31745973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1F5497F7-0F07-4C94-5E36-D759101AEEEE}"/>
              </a:ext>
            </a:extLst>
          </p:cNvPr>
          <p:cNvSpPr txBox="1"/>
          <p:nvPr/>
        </p:nvSpPr>
        <p:spPr>
          <a:xfrm>
            <a:off x="1120927" y="-454"/>
            <a:ext cx="10647247" cy="706347"/>
          </a:xfrm>
          <a:prstGeom prst="rect">
            <a:avLst/>
          </a:prstGeom>
          <a:noFill/>
        </p:spPr>
        <p:txBody>
          <a:bodyPr wrap="square">
            <a:spAutoFit/>
          </a:bodyPr>
          <a:lstStyle/>
          <a:p>
            <a:r>
              <a:rPr lang="it-IT" sz="3990" dirty="0">
                <a:solidFill>
                  <a:srgbClr val="10407A"/>
                </a:solidFill>
                <a:latin typeface="+mj-lt"/>
                <a:cs typeface="Arial" panose="020B0604020202020204" pitchFamily="34" charset="0"/>
              </a:rPr>
              <a:t>La vulnerabilità sociale e materiale</a:t>
            </a:r>
            <a:endParaRPr lang="it-IT" sz="3990" dirty="0"/>
          </a:p>
        </p:txBody>
      </p:sp>
      <p:pic>
        <p:nvPicPr>
          <p:cNvPr id="8" name="Elemento grafico 7" descr="Grafico periodico contorno">
            <a:extLst>
              <a:ext uri="{FF2B5EF4-FFF2-40B4-BE49-F238E27FC236}">
                <a16:creationId xmlns:a16="http://schemas.microsoft.com/office/drawing/2014/main" id="{FC52FF36-40D9-103E-1D36-51157638993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9560" y="-95010"/>
            <a:ext cx="1105572" cy="1105572"/>
          </a:xfrm>
          <a:prstGeom prst="rect">
            <a:avLst/>
          </a:prstGeom>
        </p:spPr>
      </p:pic>
      <p:sp>
        <p:nvSpPr>
          <p:cNvPr id="4" name="CasellaDiTesto 3">
            <a:extLst>
              <a:ext uri="{FF2B5EF4-FFF2-40B4-BE49-F238E27FC236}">
                <a16:creationId xmlns:a16="http://schemas.microsoft.com/office/drawing/2014/main" id="{419BFA9F-5377-A290-0E50-8E9FA2DB0B66}"/>
              </a:ext>
            </a:extLst>
          </p:cNvPr>
          <p:cNvSpPr txBox="1"/>
          <p:nvPr/>
        </p:nvSpPr>
        <p:spPr>
          <a:xfrm>
            <a:off x="135368" y="5064007"/>
            <a:ext cx="11921262" cy="1684811"/>
          </a:xfrm>
          <a:prstGeom prst="rect">
            <a:avLst/>
          </a:prstGeom>
          <a:solidFill>
            <a:schemeClr val="accent1">
              <a:lumMod val="40000"/>
              <a:lumOff val="60000"/>
            </a:schemeClr>
          </a:solidFill>
        </p:spPr>
        <p:txBody>
          <a:bodyPr vert="horz" lIns="82918" tIns="41459" rIns="82918" bIns="41459" rtlCol="0">
            <a:noAutofit/>
          </a:bodyPr>
          <a:lstStyle>
            <a:defPPr>
              <a:defRPr lang="en-US"/>
            </a:defPPr>
            <a:lvl1pPr marL="342900" indent="-342900" algn="just">
              <a:spcBef>
                <a:spcPts val="1000"/>
              </a:spcBef>
              <a:spcAft>
                <a:spcPts val="0"/>
              </a:spcAft>
              <a:buClr>
                <a:schemeClr val="accent1"/>
              </a:buClr>
              <a:buSzPct val="80000"/>
              <a:buFont typeface="Wingdings 3" charset="2"/>
              <a:buChar char=""/>
              <a:defRPr sz="1600">
                <a:latin typeface="Calibri" panose="020F0502020204030204" pitchFamily="34" charset="0"/>
                <a:ea typeface="Calibri" panose="020F0502020204030204" pitchFamily="34" charset="0"/>
                <a:cs typeface="Times New Roman" panose="02020603050405020304" pitchFamily="18" charset="0"/>
              </a:defRPr>
            </a:lvl1pPr>
            <a:lvl2pPr marL="742950" indent="-285750">
              <a:spcBef>
                <a:spcPts val="1000"/>
              </a:spcBef>
              <a:spcAft>
                <a:spcPts val="0"/>
              </a:spcAft>
              <a:buClr>
                <a:schemeClr val="accent1"/>
              </a:buClr>
              <a:buSzPct val="80000"/>
              <a:buFont typeface="Wingdings 3" charset="2"/>
              <a:buChar char=""/>
              <a:defRPr sz="1600">
                <a:solidFill>
                  <a:schemeClr val="tx1">
                    <a:lumMod val="75000"/>
                    <a:lumOff val="25000"/>
                  </a:schemeClr>
                </a:solidFill>
              </a:defRPr>
            </a:lvl2pPr>
            <a:lvl3pPr marL="1143000" indent="-228600">
              <a:spcBef>
                <a:spcPts val="1000"/>
              </a:spcBef>
              <a:spcAft>
                <a:spcPts val="0"/>
              </a:spcAft>
              <a:buClr>
                <a:schemeClr val="accent1"/>
              </a:buClr>
              <a:buSzPct val="80000"/>
              <a:buFont typeface="Wingdings 3" charset="2"/>
              <a:buChar char=""/>
              <a:defRPr sz="1400">
                <a:solidFill>
                  <a:schemeClr val="tx1">
                    <a:lumMod val="75000"/>
                    <a:lumOff val="25000"/>
                  </a:schemeClr>
                </a:solidFill>
              </a:defRPr>
            </a:lvl3pPr>
            <a:lvl4pPr marL="1600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4pPr>
            <a:lvl5pPr marL="20574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5pPr>
            <a:lvl6pPr marL="25146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6pPr>
            <a:lvl7pPr marL="29718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7pPr>
            <a:lvl8pPr marL="34290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8pPr>
            <a:lvl9pPr marL="3886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9pPr>
          </a:lstStyle>
          <a:p>
            <a:r>
              <a:rPr lang="it-IT" sz="1800" dirty="0"/>
              <a:t>Rispetto alle altre Province lombarde, Monza Brianza, nel 2011, si colloca al quinto posto del valore dell’indicatore IVSM, dopo Lodi, Sondrio, Lecco e Pavia. Nei tre anni censuari il valore dell’IVSM è rimasto al di sotto di quello della Lombardia solo nel 1991. </a:t>
            </a:r>
          </a:p>
          <a:p>
            <a:r>
              <a:rPr lang="it-IT" sz="1800" dirty="0"/>
              <a:t>Nei 20 anni di osservazione, vi è stata una crescita dell’indice dello 0,8% crescono di più solo Lodi e Pavia (e dunque è aumentata la fragilità sociale e materiale).</a:t>
            </a:r>
            <a:endParaRPr lang="it-IT" dirty="0"/>
          </a:p>
        </p:txBody>
      </p:sp>
      <p:sp>
        <p:nvSpPr>
          <p:cNvPr id="9" name="CasellaDiTesto 8">
            <a:extLst>
              <a:ext uri="{FF2B5EF4-FFF2-40B4-BE49-F238E27FC236}">
                <a16:creationId xmlns:a16="http://schemas.microsoft.com/office/drawing/2014/main" id="{BF86AF12-EC8D-E8E7-5DAA-4CF8C7A86F2F}"/>
              </a:ext>
            </a:extLst>
          </p:cNvPr>
          <p:cNvSpPr txBox="1"/>
          <p:nvPr/>
        </p:nvSpPr>
        <p:spPr>
          <a:xfrm>
            <a:off x="8055340" y="4442314"/>
            <a:ext cx="4136660" cy="265457"/>
          </a:xfrm>
          <a:prstGeom prst="rect">
            <a:avLst/>
          </a:prstGeom>
          <a:noFill/>
        </p:spPr>
        <p:txBody>
          <a:bodyPr wrap="square">
            <a:spAutoFit/>
          </a:bodyPr>
          <a:lstStyle/>
          <a:p>
            <a:pPr algn="just">
              <a:lnSpc>
                <a:spcPct val="107000"/>
              </a:lnSpc>
            </a:pPr>
            <a:r>
              <a:rPr lang="it-IT" sz="1100" b="1" dirty="0">
                <a:effectLst/>
                <a:latin typeface="Calibri" panose="020F0502020204030204" pitchFamily="34" charset="0"/>
                <a:ea typeface="Calibri" panose="020F0502020204030204" pitchFamily="34" charset="0"/>
                <a:cs typeface="Times New Roman" panose="02020603050405020304" pitchFamily="18" charset="0"/>
              </a:rPr>
              <a:t>*</a:t>
            </a:r>
            <a:r>
              <a:rPr lang="it-IT" sz="1100" dirty="0">
                <a:effectLst/>
                <a:latin typeface="Calibri" panose="020F0502020204030204" pitchFamily="34" charset="0"/>
                <a:ea typeface="Calibri" panose="020F0502020204030204" pitchFamily="34" charset="0"/>
                <a:cs typeface="Times New Roman" panose="02020603050405020304" pitchFamily="18" charset="0"/>
              </a:rPr>
              <a:t> </a:t>
            </a:r>
            <a:r>
              <a:rPr lang="it-IT" sz="1100" u="sng" dirty="0">
                <a:effectLst/>
                <a:latin typeface="Calibri" panose="020F0502020204030204" pitchFamily="34" charset="0"/>
                <a:ea typeface="Calibri" panose="020F0502020204030204" pitchFamily="34" charset="0"/>
                <a:cs typeface="Times New Roman" panose="02020603050405020304" pitchFamily="18" charset="0"/>
              </a:rPr>
              <a:t>Il valore 100% coincide con il valore nazionale riferito all’anno 1991</a:t>
            </a:r>
            <a:endParaRPr lang="it-IT" sz="1100" i="1"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CasellaDiTesto 6">
            <a:extLst>
              <a:ext uri="{FF2B5EF4-FFF2-40B4-BE49-F238E27FC236}">
                <a16:creationId xmlns:a16="http://schemas.microsoft.com/office/drawing/2014/main" id="{0EB69DA4-B19F-61FA-001A-72F1460EBB1A}"/>
              </a:ext>
            </a:extLst>
          </p:cNvPr>
          <p:cNvSpPr txBox="1"/>
          <p:nvPr/>
        </p:nvSpPr>
        <p:spPr>
          <a:xfrm>
            <a:off x="1261335" y="705893"/>
            <a:ext cx="10795296" cy="646331"/>
          </a:xfrm>
          <a:prstGeom prst="rect">
            <a:avLst/>
          </a:prstGeom>
          <a:noFill/>
        </p:spPr>
        <p:txBody>
          <a:bodyPr wrap="square">
            <a:spAutoFit/>
          </a:bodyPr>
          <a:lstStyle/>
          <a:p>
            <a:r>
              <a:rPr lang="it-IT" sz="1800" b="1" dirty="0">
                <a:effectLst/>
                <a:latin typeface="Calibri" panose="020F0502020204030204" pitchFamily="34" charset="0"/>
                <a:ea typeface="Calibri" panose="020F0502020204030204" pitchFamily="34" charset="0"/>
                <a:cs typeface="Times New Roman" panose="02020603050405020304" pitchFamily="18" charset="0"/>
              </a:rPr>
              <a:t>Distribuzione dell’ISVM su base provinciale (</a:t>
            </a:r>
            <a:r>
              <a:rPr lang="it-IT" sz="1800" b="1" u="sng" dirty="0">
                <a:effectLst/>
                <a:latin typeface="Calibri" panose="020F0502020204030204" pitchFamily="34" charset="0"/>
                <a:ea typeface="Calibri" panose="020F0502020204030204" pitchFamily="34" charset="0"/>
                <a:cs typeface="Times New Roman" panose="02020603050405020304" pitchFamily="18" charset="0"/>
              </a:rPr>
              <a:t>valore % medio ponderato alla popolazione calcolato a partire dallo stato dell’indicatore a livello comunale</a:t>
            </a:r>
            <a:r>
              <a:rPr lang="it-IT" sz="1800" b="1" dirty="0">
                <a:effectLst/>
                <a:latin typeface="Calibri" panose="020F0502020204030204" pitchFamily="34" charset="0"/>
                <a:ea typeface="Calibri" panose="020F0502020204030204" pitchFamily="34" charset="0"/>
                <a:cs typeface="Times New Roman" panose="02020603050405020304" pitchFamily="18" charset="0"/>
              </a:rPr>
              <a:t>), anni 1991, 2001, 2011*</a:t>
            </a:r>
            <a:endParaRPr lang="it-IT" dirty="0"/>
          </a:p>
        </p:txBody>
      </p:sp>
      <p:sp>
        <p:nvSpPr>
          <p:cNvPr id="10" name="Freccia in giù 9">
            <a:extLst>
              <a:ext uri="{FF2B5EF4-FFF2-40B4-BE49-F238E27FC236}">
                <a16:creationId xmlns:a16="http://schemas.microsoft.com/office/drawing/2014/main" id="{7D2B9972-7C07-B534-D4C8-F9DEB9B27324}"/>
              </a:ext>
            </a:extLst>
          </p:cNvPr>
          <p:cNvSpPr/>
          <p:nvPr/>
        </p:nvSpPr>
        <p:spPr>
          <a:xfrm>
            <a:off x="5809849" y="4384606"/>
            <a:ext cx="1269402" cy="646331"/>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aphicFrame>
        <p:nvGraphicFramePr>
          <p:cNvPr id="2" name="Tabella 1">
            <a:extLst>
              <a:ext uri="{FF2B5EF4-FFF2-40B4-BE49-F238E27FC236}">
                <a16:creationId xmlns:a16="http://schemas.microsoft.com/office/drawing/2014/main" id="{F4A5E6F2-628D-E3A1-6169-4AA64A848109}"/>
              </a:ext>
            </a:extLst>
          </p:cNvPr>
          <p:cNvGraphicFramePr>
            <a:graphicFrameLocks noGrp="1"/>
          </p:cNvGraphicFramePr>
          <p:nvPr>
            <p:extLst>
              <p:ext uri="{D42A27DB-BD31-4B8C-83A1-F6EECF244321}">
                <p14:modId xmlns:p14="http://schemas.microsoft.com/office/powerpoint/2010/main" val="1608912042"/>
              </p:ext>
            </p:extLst>
          </p:nvPr>
        </p:nvGraphicFramePr>
        <p:xfrm>
          <a:off x="237699" y="1412239"/>
          <a:ext cx="11818931" cy="3054604"/>
        </p:xfrm>
        <a:graphic>
          <a:graphicData uri="http://schemas.openxmlformats.org/drawingml/2006/table">
            <a:tbl>
              <a:tblPr firstRow="1" firstCol="1" bandRow="1">
                <a:tableStyleId>{5C22544A-7EE6-4342-B048-85BDC9FD1C3A}</a:tableStyleId>
              </a:tblPr>
              <a:tblGrid>
                <a:gridCol w="1883938">
                  <a:extLst>
                    <a:ext uri="{9D8B030D-6E8A-4147-A177-3AD203B41FA5}">
                      <a16:colId xmlns:a16="http://schemas.microsoft.com/office/drawing/2014/main" val="1731560067"/>
                    </a:ext>
                  </a:extLst>
                </a:gridCol>
                <a:gridCol w="2484339">
                  <a:extLst>
                    <a:ext uri="{9D8B030D-6E8A-4147-A177-3AD203B41FA5}">
                      <a16:colId xmlns:a16="http://schemas.microsoft.com/office/drawing/2014/main" val="4153388169"/>
                    </a:ext>
                  </a:extLst>
                </a:gridCol>
                <a:gridCol w="2484339">
                  <a:extLst>
                    <a:ext uri="{9D8B030D-6E8A-4147-A177-3AD203B41FA5}">
                      <a16:colId xmlns:a16="http://schemas.microsoft.com/office/drawing/2014/main" val="2037273942"/>
                    </a:ext>
                  </a:extLst>
                </a:gridCol>
                <a:gridCol w="2484339">
                  <a:extLst>
                    <a:ext uri="{9D8B030D-6E8A-4147-A177-3AD203B41FA5}">
                      <a16:colId xmlns:a16="http://schemas.microsoft.com/office/drawing/2014/main" val="1559302291"/>
                    </a:ext>
                  </a:extLst>
                </a:gridCol>
                <a:gridCol w="2481976">
                  <a:extLst>
                    <a:ext uri="{9D8B030D-6E8A-4147-A177-3AD203B41FA5}">
                      <a16:colId xmlns:a16="http://schemas.microsoft.com/office/drawing/2014/main" val="1397644504"/>
                    </a:ext>
                  </a:extLst>
                </a:gridCol>
              </a:tblGrid>
              <a:tr h="174063">
                <a:tc>
                  <a:txBody>
                    <a:bodyPr/>
                    <a:lstStyle/>
                    <a:p>
                      <a:pPr algn="ctr">
                        <a:lnSpc>
                          <a:spcPct val="107000"/>
                        </a:lnSpc>
                        <a:spcAft>
                          <a:spcPts val="800"/>
                        </a:spcAft>
                      </a:pPr>
                      <a:r>
                        <a:rPr lang="it-IT" sz="1400">
                          <a:effectLst/>
                        </a:rPr>
                        <a:t>Provincia</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400">
                          <a:effectLst/>
                        </a:rPr>
                        <a:t>1991</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400">
                          <a:effectLst/>
                        </a:rPr>
                        <a:t>2001</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400">
                          <a:effectLst/>
                        </a:rPr>
                        <a:t>2011</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400">
                          <a:effectLst/>
                        </a:rPr>
                        <a:t>Var. 2011-1991</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446791104"/>
                  </a:ext>
                </a:extLst>
              </a:tr>
              <a:tr h="174063">
                <a:tc>
                  <a:txBody>
                    <a:bodyPr/>
                    <a:lstStyle/>
                    <a:p>
                      <a:pPr algn="ctr">
                        <a:lnSpc>
                          <a:spcPct val="107000"/>
                        </a:lnSpc>
                        <a:spcAft>
                          <a:spcPts val="800"/>
                        </a:spcAft>
                      </a:pPr>
                      <a:r>
                        <a:rPr lang="it-IT" sz="1400">
                          <a:effectLst/>
                        </a:rPr>
                        <a:t>LO</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97,55</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97,45</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98,41</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0,9%</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758547280"/>
                  </a:ext>
                </a:extLst>
              </a:tr>
              <a:tr h="174063">
                <a:tc>
                  <a:txBody>
                    <a:bodyPr/>
                    <a:lstStyle/>
                    <a:p>
                      <a:pPr algn="ctr">
                        <a:lnSpc>
                          <a:spcPct val="107000"/>
                        </a:lnSpc>
                        <a:spcAft>
                          <a:spcPts val="800"/>
                        </a:spcAft>
                      </a:pPr>
                      <a:r>
                        <a:rPr lang="it-IT" sz="1400">
                          <a:effectLst/>
                        </a:rPr>
                        <a:t>SO</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97,63</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97,20</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98,13</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0,5%</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748632354"/>
                  </a:ext>
                </a:extLst>
              </a:tr>
              <a:tr h="174063">
                <a:tc>
                  <a:txBody>
                    <a:bodyPr/>
                    <a:lstStyle/>
                    <a:p>
                      <a:pPr algn="ctr">
                        <a:lnSpc>
                          <a:spcPct val="107000"/>
                        </a:lnSpc>
                        <a:spcAft>
                          <a:spcPts val="800"/>
                        </a:spcAft>
                      </a:pPr>
                      <a:r>
                        <a:rPr lang="it-IT" sz="1400">
                          <a:effectLst/>
                        </a:rPr>
                        <a:t>LC</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97,46</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97,01</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98,10</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0,7%</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293912783"/>
                  </a:ext>
                </a:extLst>
              </a:tr>
              <a:tr h="174063">
                <a:tc>
                  <a:txBody>
                    <a:bodyPr/>
                    <a:lstStyle/>
                    <a:p>
                      <a:pPr algn="ctr">
                        <a:lnSpc>
                          <a:spcPct val="107000"/>
                        </a:lnSpc>
                        <a:spcAft>
                          <a:spcPts val="800"/>
                        </a:spcAft>
                      </a:pPr>
                      <a:r>
                        <a:rPr lang="it-IT" sz="1400">
                          <a:effectLst/>
                        </a:rPr>
                        <a:t>PV</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97,21</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96,76</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98,05</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0,9%</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276700553"/>
                  </a:ext>
                </a:extLst>
              </a:tr>
              <a:tr h="174063">
                <a:tc>
                  <a:txBody>
                    <a:bodyPr/>
                    <a:lstStyle/>
                    <a:p>
                      <a:pPr algn="ctr">
                        <a:lnSpc>
                          <a:spcPct val="107000"/>
                        </a:lnSpc>
                        <a:spcAft>
                          <a:spcPts val="800"/>
                        </a:spcAft>
                      </a:pPr>
                      <a:r>
                        <a:rPr lang="it-IT" sz="1400" dirty="0">
                          <a:effectLst/>
                        </a:rPr>
                        <a:t>MB</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solidFill>
                  </a:tcPr>
                </a:tc>
                <a:tc>
                  <a:txBody>
                    <a:bodyPr/>
                    <a:lstStyle/>
                    <a:p>
                      <a:pPr algn="r">
                        <a:lnSpc>
                          <a:spcPct val="107000"/>
                        </a:lnSpc>
                        <a:spcAft>
                          <a:spcPts val="800"/>
                        </a:spcAft>
                      </a:pPr>
                      <a:r>
                        <a:rPr lang="it-IT" sz="1400" dirty="0">
                          <a:effectLst/>
                        </a:rPr>
                        <a:t>97,20</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solidFill>
                  </a:tcPr>
                </a:tc>
                <a:tc>
                  <a:txBody>
                    <a:bodyPr/>
                    <a:lstStyle/>
                    <a:p>
                      <a:pPr algn="r">
                        <a:lnSpc>
                          <a:spcPct val="107000"/>
                        </a:lnSpc>
                        <a:spcAft>
                          <a:spcPts val="800"/>
                        </a:spcAft>
                      </a:pPr>
                      <a:r>
                        <a:rPr lang="it-IT" sz="1400" dirty="0">
                          <a:effectLst/>
                        </a:rPr>
                        <a:t>96,85</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solidFill>
                  </a:tcPr>
                </a:tc>
                <a:tc>
                  <a:txBody>
                    <a:bodyPr/>
                    <a:lstStyle/>
                    <a:p>
                      <a:pPr algn="r">
                        <a:lnSpc>
                          <a:spcPct val="107000"/>
                        </a:lnSpc>
                        <a:spcAft>
                          <a:spcPts val="800"/>
                        </a:spcAft>
                      </a:pPr>
                      <a:r>
                        <a:rPr lang="it-IT" sz="1400" dirty="0">
                          <a:effectLst/>
                        </a:rPr>
                        <a:t>97,98</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solidFill>
                  </a:tcPr>
                </a:tc>
                <a:tc>
                  <a:txBody>
                    <a:bodyPr/>
                    <a:lstStyle/>
                    <a:p>
                      <a:pPr algn="r">
                        <a:lnSpc>
                          <a:spcPct val="107000"/>
                        </a:lnSpc>
                        <a:spcAft>
                          <a:spcPts val="800"/>
                        </a:spcAft>
                      </a:pPr>
                      <a:r>
                        <a:rPr lang="it-IT" sz="1400" dirty="0">
                          <a:effectLst/>
                        </a:rPr>
                        <a:t>0,8%</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solidFill>
                  </a:tcPr>
                </a:tc>
                <a:extLst>
                  <a:ext uri="{0D108BD9-81ED-4DB2-BD59-A6C34878D82A}">
                    <a16:rowId xmlns:a16="http://schemas.microsoft.com/office/drawing/2014/main" val="3496261393"/>
                  </a:ext>
                </a:extLst>
              </a:tr>
              <a:tr h="174063">
                <a:tc>
                  <a:txBody>
                    <a:bodyPr/>
                    <a:lstStyle/>
                    <a:p>
                      <a:pPr algn="ctr">
                        <a:lnSpc>
                          <a:spcPct val="107000"/>
                        </a:lnSpc>
                        <a:spcAft>
                          <a:spcPts val="800"/>
                        </a:spcAft>
                      </a:pPr>
                      <a:r>
                        <a:rPr lang="it-IT" sz="1400">
                          <a:effectLst/>
                        </a:rPr>
                        <a:t>BS</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96,99</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96,89</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97,93</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1,0%</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90770032"/>
                  </a:ext>
                </a:extLst>
              </a:tr>
              <a:tr h="174063">
                <a:tc>
                  <a:txBody>
                    <a:bodyPr/>
                    <a:lstStyle/>
                    <a:p>
                      <a:pPr algn="ctr">
                        <a:lnSpc>
                          <a:spcPct val="107000"/>
                        </a:lnSpc>
                        <a:spcAft>
                          <a:spcPts val="800"/>
                        </a:spcAft>
                      </a:pPr>
                      <a:r>
                        <a:rPr lang="it-IT" sz="1400">
                          <a:effectLst/>
                        </a:rPr>
                        <a:t>MI</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97,22</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96,64</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97,63</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0,4%</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521935240"/>
                  </a:ext>
                </a:extLst>
              </a:tr>
              <a:tr h="174063">
                <a:tc>
                  <a:txBody>
                    <a:bodyPr/>
                    <a:lstStyle/>
                    <a:p>
                      <a:pPr algn="ctr">
                        <a:lnSpc>
                          <a:spcPct val="107000"/>
                        </a:lnSpc>
                        <a:spcAft>
                          <a:spcPts val="800"/>
                        </a:spcAft>
                      </a:pPr>
                      <a:r>
                        <a:rPr lang="it-IT" sz="1400">
                          <a:effectLst/>
                        </a:rPr>
                        <a:t>VA</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96,87</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96,41</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97,62</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0,8%</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4223069591"/>
                  </a:ext>
                </a:extLst>
              </a:tr>
              <a:tr h="174063">
                <a:tc>
                  <a:txBody>
                    <a:bodyPr/>
                    <a:lstStyle/>
                    <a:p>
                      <a:pPr algn="ctr">
                        <a:lnSpc>
                          <a:spcPct val="107000"/>
                        </a:lnSpc>
                        <a:spcAft>
                          <a:spcPts val="800"/>
                        </a:spcAft>
                      </a:pPr>
                      <a:r>
                        <a:rPr lang="it-IT" sz="1400">
                          <a:effectLst/>
                        </a:rPr>
                        <a:t>CR</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97,39</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96,63</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97,57</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0,2%</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870208535"/>
                  </a:ext>
                </a:extLst>
              </a:tr>
              <a:tr h="174063">
                <a:tc>
                  <a:txBody>
                    <a:bodyPr/>
                    <a:lstStyle/>
                    <a:p>
                      <a:pPr algn="ctr">
                        <a:lnSpc>
                          <a:spcPct val="107000"/>
                        </a:lnSpc>
                        <a:spcAft>
                          <a:spcPts val="800"/>
                        </a:spcAft>
                      </a:pPr>
                      <a:r>
                        <a:rPr lang="it-IT" sz="1400">
                          <a:effectLst/>
                        </a:rPr>
                        <a:t>BG</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98,16</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97,15</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97,57</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-0,6%</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807670394"/>
                  </a:ext>
                </a:extLst>
              </a:tr>
              <a:tr h="174063">
                <a:tc>
                  <a:txBody>
                    <a:bodyPr/>
                    <a:lstStyle/>
                    <a:p>
                      <a:pPr algn="ctr">
                        <a:lnSpc>
                          <a:spcPct val="107000"/>
                        </a:lnSpc>
                        <a:spcAft>
                          <a:spcPts val="800"/>
                        </a:spcAft>
                      </a:pPr>
                      <a:r>
                        <a:rPr lang="it-IT" sz="1400">
                          <a:effectLst/>
                        </a:rPr>
                        <a:t>MN</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96,97</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96,41</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97,56</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0,6%</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916892287"/>
                  </a:ext>
                </a:extLst>
              </a:tr>
              <a:tr h="174063">
                <a:tc>
                  <a:txBody>
                    <a:bodyPr/>
                    <a:lstStyle/>
                    <a:p>
                      <a:pPr algn="ctr">
                        <a:lnSpc>
                          <a:spcPct val="107000"/>
                        </a:lnSpc>
                        <a:spcAft>
                          <a:spcPts val="800"/>
                        </a:spcAft>
                      </a:pPr>
                      <a:r>
                        <a:rPr lang="it-IT" sz="1400">
                          <a:effectLst/>
                        </a:rPr>
                        <a:t>CO</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96,96</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96,29</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97,48</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0,5%</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160098574"/>
                  </a:ext>
                </a:extLst>
              </a:tr>
              <a:tr h="174063">
                <a:tc>
                  <a:txBody>
                    <a:bodyPr/>
                    <a:lstStyle/>
                    <a:p>
                      <a:pPr algn="ctr">
                        <a:lnSpc>
                          <a:spcPct val="107000"/>
                        </a:lnSpc>
                        <a:spcAft>
                          <a:spcPts val="800"/>
                        </a:spcAft>
                      </a:pPr>
                      <a:r>
                        <a:rPr lang="it-IT" sz="1400">
                          <a:effectLst/>
                        </a:rPr>
                        <a:t>Lombardia</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97,29</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96,82</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dirty="0">
                          <a:effectLst/>
                        </a:rPr>
                        <a:t>97,91</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dirty="0">
                          <a:effectLst/>
                        </a:rPr>
                        <a:t>0,6%</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506659429"/>
                  </a:ext>
                </a:extLst>
              </a:tr>
            </a:tbl>
          </a:graphicData>
        </a:graphic>
      </p:graphicFrame>
      <p:sp>
        <p:nvSpPr>
          <p:cNvPr id="6" name="CasellaDiTesto 5">
            <a:extLst>
              <a:ext uri="{FF2B5EF4-FFF2-40B4-BE49-F238E27FC236}">
                <a16:creationId xmlns:a16="http://schemas.microsoft.com/office/drawing/2014/main" id="{ABE7F917-0EE1-A54B-E749-F96C4EBCA74A}"/>
              </a:ext>
            </a:extLst>
          </p:cNvPr>
          <p:cNvSpPr txBox="1"/>
          <p:nvPr/>
        </p:nvSpPr>
        <p:spPr>
          <a:xfrm>
            <a:off x="8553052" y="4617042"/>
            <a:ext cx="3586398" cy="265457"/>
          </a:xfrm>
          <a:prstGeom prst="rect">
            <a:avLst/>
          </a:prstGeom>
          <a:noFill/>
        </p:spPr>
        <p:txBody>
          <a:bodyPr wrap="square">
            <a:spAutoFit/>
          </a:bodyPr>
          <a:lstStyle/>
          <a:p>
            <a:pPr algn="r">
              <a:lnSpc>
                <a:spcPct val="107000"/>
              </a:lnSpc>
            </a:pPr>
            <a:r>
              <a:rPr lang="it-IT" sz="11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Fonte: elaborazioni Pin </a:t>
            </a:r>
            <a:r>
              <a:rPr lang="it-IT" sz="1100" i="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scrl</a:t>
            </a:r>
            <a:r>
              <a:rPr lang="it-IT" sz="11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it-IT" sz="1100" i="1" dirty="0">
                <a:effectLst/>
                <a:latin typeface="Calibri" panose="020F0502020204030204" pitchFamily="34" charset="0"/>
                <a:ea typeface="Calibri" panose="020F0502020204030204" pitchFamily="34" charset="0"/>
                <a:cs typeface="Times New Roman" panose="02020603050405020304" pitchFamily="18" charset="0"/>
              </a:rPr>
              <a:t>su dati </a:t>
            </a:r>
            <a:r>
              <a:rPr lang="it-IT" sz="1100" i="1" dirty="0" err="1">
                <a:effectLst/>
                <a:latin typeface="Calibri" panose="020F0502020204030204" pitchFamily="34" charset="0"/>
                <a:ea typeface="Calibri" panose="020F0502020204030204" pitchFamily="34" charset="0"/>
                <a:cs typeface="Times New Roman" panose="02020603050405020304" pitchFamily="18" charset="0"/>
              </a:rPr>
              <a:t>Ottomilacensus</a:t>
            </a:r>
            <a:r>
              <a:rPr lang="it-IT" sz="1100" i="1" dirty="0">
                <a:effectLst/>
                <a:latin typeface="Calibri" panose="020F0502020204030204" pitchFamily="34" charset="0"/>
                <a:ea typeface="Calibri" panose="020F0502020204030204" pitchFamily="34" charset="0"/>
                <a:cs typeface="Times New Roman" panose="02020603050405020304" pitchFamily="18" charset="0"/>
              </a:rPr>
              <a:t> - Istat</a:t>
            </a:r>
            <a:endParaRPr lang="it-IT" sz="1100" i="1"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0115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1F5497F7-0F07-4C94-5E36-D759101AEEEE}"/>
              </a:ext>
            </a:extLst>
          </p:cNvPr>
          <p:cNvSpPr txBox="1"/>
          <p:nvPr/>
        </p:nvSpPr>
        <p:spPr>
          <a:xfrm>
            <a:off x="1120927" y="-454"/>
            <a:ext cx="10647247" cy="706347"/>
          </a:xfrm>
          <a:prstGeom prst="rect">
            <a:avLst/>
          </a:prstGeom>
          <a:noFill/>
        </p:spPr>
        <p:txBody>
          <a:bodyPr wrap="square">
            <a:spAutoFit/>
          </a:bodyPr>
          <a:lstStyle/>
          <a:p>
            <a:r>
              <a:rPr lang="it-IT" sz="3990" dirty="0">
                <a:solidFill>
                  <a:srgbClr val="10407A"/>
                </a:solidFill>
                <a:latin typeface="+mj-lt"/>
                <a:cs typeface="Arial" panose="020B0604020202020204" pitchFamily="34" charset="0"/>
              </a:rPr>
              <a:t>La vulnerabilità sociale e materiale</a:t>
            </a:r>
            <a:endParaRPr lang="it-IT" sz="3990" dirty="0"/>
          </a:p>
        </p:txBody>
      </p:sp>
      <p:pic>
        <p:nvPicPr>
          <p:cNvPr id="8" name="Elemento grafico 7" descr="Grafico periodico contorno">
            <a:extLst>
              <a:ext uri="{FF2B5EF4-FFF2-40B4-BE49-F238E27FC236}">
                <a16:creationId xmlns:a16="http://schemas.microsoft.com/office/drawing/2014/main" id="{FC52FF36-40D9-103E-1D36-51157638993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9560" y="-95010"/>
            <a:ext cx="1105572" cy="1105572"/>
          </a:xfrm>
          <a:prstGeom prst="rect">
            <a:avLst/>
          </a:prstGeom>
        </p:spPr>
      </p:pic>
      <p:sp>
        <p:nvSpPr>
          <p:cNvPr id="9" name="CasellaDiTesto 8">
            <a:extLst>
              <a:ext uri="{FF2B5EF4-FFF2-40B4-BE49-F238E27FC236}">
                <a16:creationId xmlns:a16="http://schemas.microsoft.com/office/drawing/2014/main" id="{BF86AF12-EC8D-E8E7-5DAA-4CF8C7A86F2F}"/>
              </a:ext>
            </a:extLst>
          </p:cNvPr>
          <p:cNvSpPr txBox="1"/>
          <p:nvPr/>
        </p:nvSpPr>
        <p:spPr>
          <a:xfrm>
            <a:off x="8486539" y="3404989"/>
            <a:ext cx="3575713" cy="281231"/>
          </a:xfrm>
          <a:prstGeom prst="rect">
            <a:avLst/>
          </a:prstGeom>
          <a:noFill/>
        </p:spPr>
        <p:txBody>
          <a:bodyPr wrap="square">
            <a:spAutoFit/>
          </a:bodyPr>
          <a:lstStyle/>
          <a:p>
            <a:pPr>
              <a:lnSpc>
                <a:spcPct val="107000"/>
              </a:lnSpc>
              <a:spcAft>
                <a:spcPts val="725"/>
              </a:spcAft>
            </a:pPr>
            <a:r>
              <a:rPr lang="it-IT" sz="11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Fonte: elaborazioni Pin </a:t>
            </a:r>
            <a:r>
              <a:rPr lang="it-IT" sz="1100" i="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scrl</a:t>
            </a:r>
            <a:r>
              <a:rPr lang="it-IT" sz="11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it-IT" sz="1200" i="1" dirty="0">
                <a:effectLst/>
                <a:latin typeface="Calibri" panose="020F0502020204030204" pitchFamily="34" charset="0"/>
                <a:ea typeface="Calibri" panose="020F0502020204030204" pitchFamily="34" charset="0"/>
                <a:cs typeface="Times New Roman" panose="02020603050405020304" pitchFamily="18" charset="0"/>
              </a:rPr>
              <a:t>su dati </a:t>
            </a:r>
            <a:r>
              <a:rPr lang="it-IT" sz="1200" i="1" dirty="0" err="1">
                <a:effectLst/>
                <a:latin typeface="Calibri" panose="020F0502020204030204" pitchFamily="34" charset="0"/>
                <a:ea typeface="Calibri" panose="020F0502020204030204" pitchFamily="34" charset="0"/>
                <a:cs typeface="Times New Roman" panose="02020603050405020304" pitchFamily="18" charset="0"/>
              </a:rPr>
              <a:t>Ottomilacensus</a:t>
            </a:r>
            <a:r>
              <a:rPr lang="it-IT" sz="1200" i="1" dirty="0">
                <a:effectLst/>
                <a:latin typeface="Calibri" panose="020F0502020204030204" pitchFamily="34" charset="0"/>
                <a:ea typeface="Calibri" panose="020F0502020204030204" pitchFamily="34" charset="0"/>
                <a:cs typeface="Times New Roman" panose="02020603050405020304" pitchFamily="18" charset="0"/>
              </a:rPr>
              <a:t> - Istat</a:t>
            </a:r>
            <a:endParaRPr lang="it-IT" sz="1100" i="1"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Grafico 2">
            <a:extLst>
              <a:ext uri="{FF2B5EF4-FFF2-40B4-BE49-F238E27FC236}">
                <a16:creationId xmlns:a16="http://schemas.microsoft.com/office/drawing/2014/main" id="{67D9F7A4-2F7C-FB08-8402-F795DFD145A8}"/>
              </a:ext>
            </a:extLst>
          </p:cNvPr>
          <p:cNvGraphicFramePr/>
          <p:nvPr>
            <p:extLst>
              <p:ext uri="{D42A27DB-BD31-4B8C-83A1-F6EECF244321}">
                <p14:modId xmlns:p14="http://schemas.microsoft.com/office/powerpoint/2010/main" val="264208336"/>
              </p:ext>
            </p:extLst>
          </p:nvPr>
        </p:nvGraphicFramePr>
        <p:xfrm>
          <a:off x="221574" y="1716910"/>
          <a:ext cx="5049038" cy="166961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6" name="Grafico 5">
            <a:extLst>
              <a:ext uri="{FF2B5EF4-FFF2-40B4-BE49-F238E27FC236}">
                <a16:creationId xmlns:a16="http://schemas.microsoft.com/office/drawing/2014/main" id="{70AA6794-6EF5-C2D3-72EF-B095725FF679}"/>
              </a:ext>
            </a:extLst>
          </p:cNvPr>
          <p:cNvGraphicFramePr/>
          <p:nvPr>
            <p:extLst>
              <p:ext uri="{D42A27DB-BD31-4B8C-83A1-F6EECF244321}">
                <p14:modId xmlns:p14="http://schemas.microsoft.com/office/powerpoint/2010/main" val="329504767"/>
              </p:ext>
            </p:extLst>
          </p:nvPr>
        </p:nvGraphicFramePr>
        <p:xfrm>
          <a:off x="5866806" y="1614289"/>
          <a:ext cx="6103620" cy="1790700"/>
        </p:xfrm>
        <a:graphic>
          <a:graphicData uri="http://schemas.openxmlformats.org/drawingml/2006/chart">
            <c:chart xmlns:c="http://schemas.openxmlformats.org/drawingml/2006/chart" xmlns:r="http://schemas.openxmlformats.org/officeDocument/2006/relationships" r:id="rId6"/>
          </a:graphicData>
        </a:graphic>
      </p:graphicFrame>
      <p:sp>
        <p:nvSpPr>
          <p:cNvPr id="12" name="CasellaDiTesto 11">
            <a:extLst>
              <a:ext uri="{FF2B5EF4-FFF2-40B4-BE49-F238E27FC236}">
                <a16:creationId xmlns:a16="http://schemas.microsoft.com/office/drawing/2014/main" id="{1E74177C-6B85-2AF4-1D15-D8FE3E3DB673}"/>
              </a:ext>
            </a:extLst>
          </p:cNvPr>
          <p:cNvSpPr txBox="1"/>
          <p:nvPr/>
        </p:nvSpPr>
        <p:spPr>
          <a:xfrm>
            <a:off x="221574" y="1010562"/>
            <a:ext cx="5049038" cy="523220"/>
          </a:xfrm>
          <a:prstGeom prst="rect">
            <a:avLst/>
          </a:prstGeom>
          <a:noFill/>
        </p:spPr>
        <p:txBody>
          <a:bodyPr wrap="square">
            <a:spAutoFit/>
          </a:bodyPr>
          <a:lstStyle/>
          <a:p>
            <a:pPr algn="ctr"/>
            <a:r>
              <a:rPr lang="it-IT" sz="1400" b="1" dirty="0">
                <a:effectLst/>
                <a:latin typeface="Calibri" panose="020F0502020204030204" pitchFamily="34" charset="0"/>
                <a:ea typeface="Calibri" panose="020F0502020204030204" pitchFamily="34" charset="0"/>
                <a:cs typeface="Times New Roman" panose="02020603050405020304" pitchFamily="18" charset="0"/>
              </a:rPr>
              <a:t>L’incidenza del numero delle famiglie numerose sul totale delle famiglie nella Provincia di MB</a:t>
            </a:r>
            <a:endParaRPr lang="it-IT" sz="1400" dirty="0"/>
          </a:p>
        </p:txBody>
      </p:sp>
      <p:sp>
        <p:nvSpPr>
          <p:cNvPr id="14" name="CasellaDiTesto 13">
            <a:extLst>
              <a:ext uri="{FF2B5EF4-FFF2-40B4-BE49-F238E27FC236}">
                <a16:creationId xmlns:a16="http://schemas.microsoft.com/office/drawing/2014/main" id="{B1C9C398-76EF-758E-6B48-9DEDD3A28C22}"/>
              </a:ext>
            </a:extLst>
          </p:cNvPr>
          <p:cNvSpPr txBox="1"/>
          <p:nvPr/>
        </p:nvSpPr>
        <p:spPr>
          <a:xfrm>
            <a:off x="6549550" y="992293"/>
            <a:ext cx="4738132" cy="317714"/>
          </a:xfrm>
          <a:prstGeom prst="rect">
            <a:avLst/>
          </a:prstGeom>
          <a:noFill/>
        </p:spPr>
        <p:txBody>
          <a:bodyPr wrap="square">
            <a:spAutoFit/>
          </a:bodyPr>
          <a:lstStyle/>
          <a:p>
            <a:pPr algn="ctr"/>
            <a:r>
              <a:rPr lang="it-IT" sz="1400" b="1" dirty="0">
                <a:latin typeface="Calibri" panose="020F0502020204030204" pitchFamily="34" charset="0"/>
                <a:ea typeface="Calibri" panose="020F0502020204030204" pitchFamily="34" charset="0"/>
                <a:cs typeface="Times New Roman" panose="02020603050405020304" pitchFamily="18" charset="0"/>
              </a:rPr>
              <a:t>L’i</a:t>
            </a:r>
            <a:r>
              <a:rPr lang="it-IT" sz="1400" b="1" dirty="0">
                <a:effectLst/>
                <a:latin typeface="Calibri" panose="020F0502020204030204" pitchFamily="34" charset="0"/>
                <a:ea typeface="Calibri" panose="020F0502020204030204" pitchFamily="34" charset="0"/>
                <a:cs typeface="Times New Roman" panose="02020603050405020304" pitchFamily="18" charset="0"/>
              </a:rPr>
              <a:t>ncidenza dell’affollamento abitativo nella Provincia di MB </a:t>
            </a:r>
            <a:endParaRPr lang="it-IT" sz="1400" dirty="0"/>
          </a:p>
        </p:txBody>
      </p:sp>
      <p:sp>
        <p:nvSpPr>
          <p:cNvPr id="21" name="CasellaDiTesto 20">
            <a:extLst>
              <a:ext uri="{FF2B5EF4-FFF2-40B4-BE49-F238E27FC236}">
                <a16:creationId xmlns:a16="http://schemas.microsoft.com/office/drawing/2014/main" id="{2DF27B43-8A96-2DD3-452E-C8C30CFF348D}"/>
              </a:ext>
            </a:extLst>
          </p:cNvPr>
          <p:cNvSpPr txBox="1"/>
          <p:nvPr/>
        </p:nvSpPr>
        <p:spPr>
          <a:xfrm>
            <a:off x="313400" y="4866129"/>
            <a:ext cx="11748852" cy="1684811"/>
          </a:xfrm>
          <a:prstGeom prst="rect">
            <a:avLst/>
          </a:prstGeom>
          <a:solidFill>
            <a:schemeClr val="accent1">
              <a:lumMod val="40000"/>
              <a:lumOff val="60000"/>
            </a:schemeClr>
          </a:solidFill>
        </p:spPr>
        <p:txBody>
          <a:bodyPr vert="horz" lIns="82918" tIns="41459" rIns="82918" bIns="41459" rtlCol="0">
            <a:noAutofit/>
          </a:bodyPr>
          <a:lstStyle>
            <a:defPPr>
              <a:defRPr lang="en-US"/>
            </a:defPPr>
            <a:lvl1pPr marL="342900" indent="-342900" algn="just">
              <a:spcBef>
                <a:spcPts val="1000"/>
              </a:spcBef>
              <a:spcAft>
                <a:spcPts val="0"/>
              </a:spcAft>
              <a:buClr>
                <a:schemeClr val="accent1"/>
              </a:buClr>
              <a:buSzPct val="80000"/>
              <a:buFont typeface="Wingdings 3" charset="2"/>
              <a:buChar char=""/>
              <a:defRPr sz="1600">
                <a:latin typeface="Calibri" panose="020F0502020204030204" pitchFamily="34" charset="0"/>
                <a:ea typeface="Calibri" panose="020F0502020204030204" pitchFamily="34" charset="0"/>
                <a:cs typeface="Times New Roman" panose="02020603050405020304" pitchFamily="18" charset="0"/>
              </a:defRPr>
            </a:lvl1pPr>
            <a:lvl2pPr marL="742950" indent="-285750">
              <a:spcBef>
                <a:spcPts val="1000"/>
              </a:spcBef>
              <a:spcAft>
                <a:spcPts val="0"/>
              </a:spcAft>
              <a:buClr>
                <a:schemeClr val="accent1"/>
              </a:buClr>
              <a:buSzPct val="80000"/>
              <a:buFont typeface="Wingdings 3" charset="2"/>
              <a:buChar char=""/>
              <a:defRPr sz="1600">
                <a:solidFill>
                  <a:schemeClr val="tx1">
                    <a:lumMod val="75000"/>
                    <a:lumOff val="25000"/>
                  </a:schemeClr>
                </a:solidFill>
              </a:defRPr>
            </a:lvl2pPr>
            <a:lvl3pPr marL="1143000" indent="-228600">
              <a:spcBef>
                <a:spcPts val="1000"/>
              </a:spcBef>
              <a:spcAft>
                <a:spcPts val="0"/>
              </a:spcAft>
              <a:buClr>
                <a:schemeClr val="accent1"/>
              </a:buClr>
              <a:buSzPct val="80000"/>
              <a:buFont typeface="Wingdings 3" charset="2"/>
              <a:buChar char=""/>
              <a:defRPr sz="1400">
                <a:solidFill>
                  <a:schemeClr val="tx1">
                    <a:lumMod val="75000"/>
                    <a:lumOff val="25000"/>
                  </a:schemeClr>
                </a:solidFill>
              </a:defRPr>
            </a:lvl3pPr>
            <a:lvl4pPr marL="1600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4pPr>
            <a:lvl5pPr marL="20574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5pPr>
            <a:lvl6pPr marL="25146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6pPr>
            <a:lvl7pPr marL="29718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7pPr>
            <a:lvl8pPr marL="34290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8pPr>
            <a:lvl9pPr marL="3886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9pPr>
          </a:lstStyle>
          <a:p>
            <a:r>
              <a:rPr lang="it-IT" b="1" dirty="0"/>
              <a:t>Famiglie numerose </a:t>
            </a:r>
            <a:r>
              <a:rPr lang="it-IT" dirty="0">
                <a:sym typeface="Wingdings" panose="05000000000000000000" pitchFamily="2" charset="2"/>
              </a:rPr>
              <a:t> </a:t>
            </a:r>
            <a:r>
              <a:rPr lang="it-IT" dirty="0"/>
              <a:t>Il dato è diminuito molto (un punto percentuale) fra il 1991 e il 2001 a causa della minore propensione della popolazione italiana a fare figli, nel 2011 l’indicatore risale a causa soprattutto dei processi migratori. Questo indicatore consente di individuare, tra le famiglie con figli, quelle maggiormente esposte alla vulnerabilità materiale e sociale anche per la presenza di minori.</a:t>
            </a:r>
          </a:p>
          <a:p>
            <a:r>
              <a:rPr lang="it-IT" b="1" dirty="0"/>
              <a:t>Affollamento abitativo</a:t>
            </a:r>
            <a:r>
              <a:rPr lang="it-IT" dirty="0"/>
              <a:t> </a:t>
            </a:r>
            <a:r>
              <a:rPr lang="it-IT" dirty="0">
                <a:sym typeface="Wingdings" panose="05000000000000000000" pitchFamily="2" charset="2"/>
              </a:rPr>
              <a:t> </a:t>
            </a:r>
            <a:r>
              <a:rPr lang="it-IT" dirty="0"/>
              <a:t>Dai dati emerge che versano in tale condizione 1,35% circa della popolazione brianzola. Il dato è cresciuto notevolmente fra il 2011 e il 2011 anche a causa dell’incremento dei flussi migratori. L’indicatore misura la deprivazione materiale connessa alla coabitazione di più persone in spazi ristretti.</a:t>
            </a:r>
          </a:p>
          <a:p>
            <a:endParaRPr lang="it-IT" dirty="0"/>
          </a:p>
          <a:p>
            <a:endParaRPr lang="it-IT" dirty="0"/>
          </a:p>
        </p:txBody>
      </p:sp>
      <p:sp>
        <p:nvSpPr>
          <p:cNvPr id="22" name="Freccia in giù 21">
            <a:extLst>
              <a:ext uri="{FF2B5EF4-FFF2-40B4-BE49-F238E27FC236}">
                <a16:creationId xmlns:a16="http://schemas.microsoft.com/office/drawing/2014/main" id="{1DA0CBE3-9C61-3C51-682F-982DEEB6C332}"/>
              </a:ext>
            </a:extLst>
          </p:cNvPr>
          <p:cNvSpPr/>
          <p:nvPr/>
        </p:nvSpPr>
        <p:spPr>
          <a:xfrm>
            <a:off x="4888915" y="3686220"/>
            <a:ext cx="1660635" cy="804042"/>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654557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1F5497F7-0F07-4C94-5E36-D759101AEEEE}"/>
              </a:ext>
            </a:extLst>
          </p:cNvPr>
          <p:cNvSpPr txBox="1"/>
          <p:nvPr/>
        </p:nvSpPr>
        <p:spPr>
          <a:xfrm>
            <a:off x="1120927" y="-454"/>
            <a:ext cx="10647247" cy="706347"/>
          </a:xfrm>
          <a:prstGeom prst="rect">
            <a:avLst/>
          </a:prstGeom>
          <a:noFill/>
        </p:spPr>
        <p:txBody>
          <a:bodyPr wrap="square">
            <a:spAutoFit/>
          </a:bodyPr>
          <a:lstStyle/>
          <a:p>
            <a:r>
              <a:rPr lang="it-IT" sz="3990" dirty="0">
                <a:solidFill>
                  <a:srgbClr val="10407A"/>
                </a:solidFill>
                <a:latin typeface="+mj-lt"/>
                <a:cs typeface="Arial" panose="020B0604020202020204" pitchFamily="34" charset="0"/>
              </a:rPr>
              <a:t>La vulnerabilità sociale e materiale</a:t>
            </a:r>
            <a:endParaRPr lang="it-IT" sz="3990" dirty="0"/>
          </a:p>
        </p:txBody>
      </p:sp>
      <p:pic>
        <p:nvPicPr>
          <p:cNvPr id="8" name="Elemento grafico 7" descr="Grafico periodico contorno">
            <a:extLst>
              <a:ext uri="{FF2B5EF4-FFF2-40B4-BE49-F238E27FC236}">
                <a16:creationId xmlns:a16="http://schemas.microsoft.com/office/drawing/2014/main" id="{FC52FF36-40D9-103E-1D36-51157638993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9560" y="-95010"/>
            <a:ext cx="1105572" cy="1105572"/>
          </a:xfrm>
          <a:prstGeom prst="rect">
            <a:avLst/>
          </a:prstGeom>
        </p:spPr>
      </p:pic>
      <p:sp>
        <p:nvSpPr>
          <p:cNvPr id="9" name="CasellaDiTesto 8">
            <a:extLst>
              <a:ext uri="{FF2B5EF4-FFF2-40B4-BE49-F238E27FC236}">
                <a16:creationId xmlns:a16="http://schemas.microsoft.com/office/drawing/2014/main" id="{BF86AF12-EC8D-E8E7-5DAA-4CF8C7A86F2F}"/>
              </a:ext>
            </a:extLst>
          </p:cNvPr>
          <p:cNvSpPr txBox="1"/>
          <p:nvPr/>
        </p:nvSpPr>
        <p:spPr>
          <a:xfrm>
            <a:off x="8454964" y="3509275"/>
            <a:ext cx="3575713" cy="281231"/>
          </a:xfrm>
          <a:prstGeom prst="rect">
            <a:avLst/>
          </a:prstGeom>
          <a:noFill/>
        </p:spPr>
        <p:txBody>
          <a:bodyPr wrap="square">
            <a:spAutoFit/>
          </a:bodyPr>
          <a:lstStyle/>
          <a:p>
            <a:pPr>
              <a:lnSpc>
                <a:spcPct val="107000"/>
              </a:lnSpc>
              <a:spcAft>
                <a:spcPts val="725"/>
              </a:spcAft>
            </a:pPr>
            <a:r>
              <a:rPr lang="it-IT" sz="11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Fonte: elaborazioni Pin </a:t>
            </a:r>
            <a:r>
              <a:rPr lang="it-IT" sz="1100" i="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scrl</a:t>
            </a:r>
            <a:r>
              <a:rPr lang="it-IT" sz="11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it-IT" sz="1200" i="1" dirty="0">
                <a:effectLst/>
                <a:latin typeface="Calibri" panose="020F0502020204030204" pitchFamily="34" charset="0"/>
                <a:ea typeface="Calibri" panose="020F0502020204030204" pitchFamily="34" charset="0"/>
                <a:cs typeface="Times New Roman" panose="02020603050405020304" pitchFamily="18" charset="0"/>
              </a:rPr>
              <a:t>su dati </a:t>
            </a:r>
            <a:r>
              <a:rPr lang="it-IT" sz="1200" i="1" dirty="0" err="1">
                <a:effectLst/>
                <a:latin typeface="Calibri" panose="020F0502020204030204" pitchFamily="34" charset="0"/>
                <a:ea typeface="Calibri" panose="020F0502020204030204" pitchFamily="34" charset="0"/>
                <a:cs typeface="Times New Roman" panose="02020603050405020304" pitchFamily="18" charset="0"/>
              </a:rPr>
              <a:t>Ottomilacensus</a:t>
            </a:r>
            <a:r>
              <a:rPr lang="it-IT" sz="1200" i="1" dirty="0">
                <a:effectLst/>
                <a:latin typeface="Calibri" panose="020F0502020204030204" pitchFamily="34" charset="0"/>
                <a:ea typeface="Calibri" panose="020F0502020204030204" pitchFamily="34" charset="0"/>
                <a:cs typeface="Times New Roman" panose="02020603050405020304" pitchFamily="18" charset="0"/>
              </a:rPr>
              <a:t> - Istat</a:t>
            </a:r>
            <a:endParaRPr lang="it-IT" sz="1100" i="1"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5" name="Grafico 14">
            <a:extLst>
              <a:ext uri="{FF2B5EF4-FFF2-40B4-BE49-F238E27FC236}">
                <a16:creationId xmlns:a16="http://schemas.microsoft.com/office/drawing/2014/main" id="{9782C0DB-E237-05E5-AD10-C7B0EF3A495C}"/>
              </a:ext>
            </a:extLst>
          </p:cNvPr>
          <p:cNvGraphicFramePr/>
          <p:nvPr>
            <p:extLst>
              <p:ext uri="{D42A27DB-BD31-4B8C-83A1-F6EECF244321}">
                <p14:modId xmlns:p14="http://schemas.microsoft.com/office/powerpoint/2010/main" val="1541755706"/>
              </p:ext>
            </p:extLst>
          </p:nvPr>
        </p:nvGraphicFramePr>
        <p:xfrm>
          <a:off x="227627" y="1655595"/>
          <a:ext cx="5049038" cy="1853680"/>
        </p:xfrm>
        <a:graphic>
          <a:graphicData uri="http://schemas.openxmlformats.org/drawingml/2006/chart">
            <c:chart xmlns:c="http://schemas.openxmlformats.org/drawingml/2006/chart" xmlns:r="http://schemas.openxmlformats.org/officeDocument/2006/relationships" r:id="rId5"/>
          </a:graphicData>
        </a:graphic>
      </p:graphicFrame>
      <p:sp>
        <p:nvSpPr>
          <p:cNvPr id="17" name="CasellaDiTesto 16">
            <a:extLst>
              <a:ext uri="{FF2B5EF4-FFF2-40B4-BE49-F238E27FC236}">
                <a16:creationId xmlns:a16="http://schemas.microsoft.com/office/drawing/2014/main" id="{3307B308-2429-914A-98A7-2A4E6395A671}"/>
              </a:ext>
            </a:extLst>
          </p:cNvPr>
          <p:cNvSpPr txBox="1"/>
          <p:nvPr/>
        </p:nvSpPr>
        <p:spPr>
          <a:xfrm>
            <a:off x="310543" y="1010562"/>
            <a:ext cx="4805855" cy="523220"/>
          </a:xfrm>
          <a:prstGeom prst="rect">
            <a:avLst/>
          </a:prstGeom>
          <a:noFill/>
        </p:spPr>
        <p:txBody>
          <a:bodyPr wrap="square">
            <a:spAutoFit/>
          </a:bodyPr>
          <a:lstStyle/>
          <a:p>
            <a:pPr algn="ctr"/>
            <a:r>
              <a:rPr lang="it-IT" sz="1400" b="1" dirty="0">
                <a:effectLst/>
                <a:latin typeface="Calibri" panose="020F0502020204030204" pitchFamily="34" charset="0"/>
                <a:ea typeface="Calibri" panose="020F0502020204030204" pitchFamily="34" charset="0"/>
                <a:cs typeface="Times New Roman" panose="02020603050405020304" pitchFamily="18" charset="0"/>
              </a:rPr>
              <a:t>Incidenza della popolazione di età compresa fra i 15 e i 29 anni che non studia e non lavora nella Provincia di MB</a:t>
            </a:r>
            <a:endParaRPr lang="it-IT" sz="1400" dirty="0"/>
          </a:p>
        </p:txBody>
      </p:sp>
      <p:sp>
        <p:nvSpPr>
          <p:cNvPr id="19" name="CasellaDiTesto 18">
            <a:extLst>
              <a:ext uri="{FF2B5EF4-FFF2-40B4-BE49-F238E27FC236}">
                <a16:creationId xmlns:a16="http://schemas.microsoft.com/office/drawing/2014/main" id="{CD709251-2201-4007-0CDD-F104731B4C21}"/>
              </a:ext>
            </a:extLst>
          </p:cNvPr>
          <p:cNvSpPr txBox="1"/>
          <p:nvPr/>
        </p:nvSpPr>
        <p:spPr>
          <a:xfrm>
            <a:off x="6686156" y="1019560"/>
            <a:ext cx="4900448" cy="523220"/>
          </a:xfrm>
          <a:prstGeom prst="rect">
            <a:avLst/>
          </a:prstGeom>
          <a:noFill/>
        </p:spPr>
        <p:txBody>
          <a:bodyPr wrap="square">
            <a:spAutoFit/>
          </a:bodyPr>
          <a:lstStyle/>
          <a:p>
            <a:pPr algn="ctr"/>
            <a:r>
              <a:rPr lang="it-IT" sz="1400" b="1" dirty="0">
                <a:effectLst/>
                <a:latin typeface="Calibri" panose="020F0502020204030204" pitchFamily="34" charset="0"/>
                <a:ea typeface="Calibri" panose="020F0502020204030204" pitchFamily="34" charset="0"/>
                <a:cs typeface="Times New Roman" panose="02020603050405020304" pitchFamily="18" charset="0"/>
              </a:rPr>
              <a:t>Incidenza delle famiglie in potenziale disagio di assistenza nella Provincia di MB </a:t>
            </a:r>
            <a:endParaRPr lang="it-IT" sz="1400" dirty="0"/>
          </a:p>
        </p:txBody>
      </p:sp>
      <p:graphicFrame>
        <p:nvGraphicFramePr>
          <p:cNvPr id="20" name="Grafico 19">
            <a:extLst>
              <a:ext uri="{FF2B5EF4-FFF2-40B4-BE49-F238E27FC236}">
                <a16:creationId xmlns:a16="http://schemas.microsoft.com/office/drawing/2014/main" id="{30B4F7B6-E84C-E7F7-A301-867CE68309D1}"/>
              </a:ext>
            </a:extLst>
          </p:cNvPr>
          <p:cNvGraphicFramePr/>
          <p:nvPr>
            <p:extLst>
              <p:ext uri="{D42A27DB-BD31-4B8C-83A1-F6EECF244321}">
                <p14:modId xmlns:p14="http://schemas.microsoft.com/office/powerpoint/2010/main" val="3075506030"/>
              </p:ext>
            </p:extLst>
          </p:nvPr>
        </p:nvGraphicFramePr>
        <p:xfrm>
          <a:off x="6080760" y="1523006"/>
          <a:ext cx="6111240" cy="1986280"/>
        </p:xfrm>
        <a:graphic>
          <a:graphicData uri="http://schemas.openxmlformats.org/drawingml/2006/chart">
            <c:chart xmlns:c="http://schemas.openxmlformats.org/drawingml/2006/chart" xmlns:r="http://schemas.openxmlformats.org/officeDocument/2006/relationships" r:id="rId6"/>
          </a:graphicData>
        </a:graphic>
      </p:graphicFrame>
      <p:sp>
        <p:nvSpPr>
          <p:cNvPr id="2" name="CasellaDiTesto 1">
            <a:extLst>
              <a:ext uri="{FF2B5EF4-FFF2-40B4-BE49-F238E27FC236}">
                <a16:creationId xmlns:a16="http://schemas.microsoft.com/office/drawing/2014/main" id="{48E9C6DB-ABC8-36F8-4CEC-5EEABDA6C775}"/>
              </a:ext>
            </a:extLst>
          </p:cNvPr>
          <p:cNvSpPr txBox="1"/>
          <p:nvPr/>
        </p:nvSpPr>
        <p:spPr>
          <a:xfrm>
            <a:off x="310543" y="4565147"/>
            <a:ext cx="11748852" cy="2247726"/>
          </a:xfrm>
          <a:prstGeom prst="rect">
            <a:avLst/>
          </a:prstGeom>
          <a:solidFill>
            <a:schemeClr val="accent1">
              <a:lumMod val="40000"/>
              <a:lumOff val="60000"/>
            </a:schemeClr>
          </a:solidFill>
        </p:spPr>
        <p:txBody>
          <a:bodyPr vert="horz" lIns="82918" tIns="41459" rIns="82918" bIns="41459" rtlCol="0">
            <a:noAutofit/>
          </a:bodyPr>
          <a:lstStyle>
            <a:defPPr>
              <a:defRPr lang="en-US"/>
            </a:defPPr>
            <a:lvl1pPr marL="342900" indent="-342900" algn="just">
              <a:spcBef>
                <a:spcPts val="1000"/>
              </a:spcBef>
              <a:spcAft>
                <a:spcPts val="0"/>
              </a:spcAft>
              <a:buClr>
                <a:schemeClr val="accent1"/>
              </a:buClr>
              <a:buSzPct val="80000"/>
              <a:buFont typeface="Wingdings 3" charset="2"/>
              <a:buChar char=""/>
              <a:defRPr sz="1600">
                <a:latin typeface="Calibri" panose="020F0502020204030204" pitchFamily="34" charset="0"/>
                <a:ea typeface="Calibri" panose="020F0502020204030204" pitchFamily="34" charset="0"/>
                <a:cs typeface="Times New Roman" panose="02020603050405020304" pitchFamily="18" charset="0"/>
              </a:defRPr>
            </a:lvl1pPr>
            <a:lvl2pPr marL="742950" indent="-285750">
              <a:spcBef>
                <a:spcPts val="1000"/>
              </a:spcBef>
              <a:spcAft>
                <a:spcPts val="0"/>
              </a:spcAft>
              <a:buClr>
                <a:schemeClr val="accent1"/>
              </a:buClr>
              <a:buSzPct val="80000"/>
              <a:buFont typeface="Wingdings 3" charset="2"/>
              <a:buChar char=""/>
              <a:defRPr sz="1600">
                <a:solidFill>
                  <a:schemeClr val="tx1">
                    <a:lumMod val="75000"/>
                    <a:lumOff val="25000"/>
                  </a:schemeClr>
                </a:solidFill>
              </a:defRPr>
            </a:lvl2pPr>
            <a:lvl3pPr marL="1143000" indent="-228600">
              <a:spcBef>
                <a:spcPts val="1000"/>
              </a:spcBef>
              <a:spcAft>
                <a:spcPts val="0"/>
              </a:spcAft>
              <a:buClr>
                <a:schemeClr val="accent1"/>
              </a:buClr>
              <a:buSzPct val="80000"/>
              <a:buFont typeface="Wingdings 3" charset="2"/>
              <a:buChar char=""/>
              <a:defRPr sz="1400">
                <a:solidFill>
                  <a:schemeClr val="tx1">
                    <a:lumMod val="75000"/>
                    <a:lumOff val="25000"/>
                  </a:schemeClr>
                </a:solidFill>
              </a:defRPr>
            </a:lvl3pPr>
            <a:lvl4pPr marL="1600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4pPr>
            <a:lvl5pPr marL="20574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5pPr>
            <a:lvl6pPr marL="25146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6pPr>
            <a:lvl7pPr marL="29718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7pPr>
            <a:lvl8pPr marL="34290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8pPr>
            <a:lvl9pPr marL="3886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9pPr>
          </a:lstStyle>
          <a:p>
            <a:r>
              <a:rPr lang="it-IT" b="1" dirty="0"/>
              <a:t>Popolazione che non studia / lavora</a:t>
            </a:r>
            <a:r>
              <a:rPr lang="it-IT" dirty="0">
                <a:sym typeface="Wingdings" panose="05000000000000000000" pitchFamily="2" charset="2"/>
              </a:rPr>
              <a:t> </a:t>
            </a:r>
            <a:r>
              <a:rPr lang="it-IT" dirty="0"/>
              <a:t>. Il dato del 2011 cresce del 1,28% rispetto al 2001 e riflette i problemi di occupabilità delle generazioni più giovani della prima decade degli anni duemila. L’indicatore fornisce una misura della deprivazione sociale e materiale dovuta al prolungato e persistente allontanamento dal sistema formativo e dal mercato del lavoro che l’espone ad una potenziale esclusione sociale. </a:t>
            </a:r>
          </a:p>
          <a:p>
            <a:r>
              <a:rPr lang="it-IT" b="1" dirty="0"/>
              <a:t>Disagio assistenziale </a:t>
            </a:r>
            <a:r>
              <a:rPr lang="it-IT" dirty="0">
                <a:sym typeface="Wingdings" panose="05000000000000000000" pitchFamily="2" charset="2"/>
              </a:rPr>
              <a:t> </a:t>
            </a:r>
            <a:r>
              <a:rPr lang="it-IT" dirty="0"/>
              <a:t>La crescita dell’indice è costante nel tempo, in virtù della crescita continua dell’invecchiamento della popolazione: il dato del 2011 (3,02%) è tre volte più elevato di quello del 1991 (1,03%). L’intento dell’indice è quello di misurare le potenziali condizioni di criticità, riferite al carico sociale legate ai problemi di assistenza sanitaria e socio-assistenziale gravanti sui nuclei familiari di riferimento.  </a:t>
            </a:r>
          </a:p>
          <a:p>
            <a:endParaRPr lang="it-IT" dirty="0"/>
          </a:p>
        </p:txBody>
      </p:sp>
      <p:sp>
        <p:nvSpPr>
          <p:cNvPr id="4" name="Freccia in giù 3">
            <a:extLst>
              <a:ext uri="{FF2B5EF4-FFF2-40B4-BE49-F238E27FC236}">
                <a16:creationId xmlns:a16="http://schemas.microsoft.com/office/drawing/2014/main" id="{070A50C4-5FCD-D524-FC3F-8EDC6EBA3CCC}"/>
              </a:ext>
            </a:extLst>
          </p:cNvPr>
          <p:cNvSpPr/>
          <p:nvPr/>
        </p:nvSpPr>
        <p:spPr>
          <a:xfrm>
            <a:off x="5025521" y="3610711"/>
            <a:ext cx="1660635" cy="804042"/>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497087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1F5497F7-0F07-4C94-5E36-D759101AEEEE}"/>
              </a:ext>
            </a:extLst>
          </p:cNvPr>
          <p:cNvSpPr txBox="1"/>
          <p:nvPr/>
        </p:nvSpPr>
        <p:spPr>
          <a:xfrm>
            <a:off x="1120927" y="-454"/>
            <a:ext cx="10647247" cy="706347"/>
          </a:xfrm>
          <a:prstGeom prst="rect">
            <a:avLst/>
          </a:prstGeom>
          <a:noFill/>
        </p:spPr>
        <p:txBody>
          <a:bodyPr wrap="square">
            <a:spAutoFit/>
          </a:bodyPr>
          <a:lstStyle/>
          <a:p>
            <a:r>
              <a:rPr lang="it-IT" sz="3990" dirty="0">
                <a:solidFill>
                  <a:srgbClr val="10407A"/>
                </a:solidFill>
                <a:latin typeface="+mj-lt"/>
                <a:cs typeface="Arial" panose="020B0604020202020204" pitchFamily="34" charset="0"/>
              </a:rPr>
              <a:t>La vulnerabilità sociale e materiale</a:t>
            </a:r>
            <a:endParaRPr lang="it-IT" sz="3990" dirty="0"/>
          </a:p>
        </p:txBody>
      </p:sp>
      <p:pic>
        <p:nvPicPr>
          <p:cNvPr id="8" name="Elemento grafico 7" descr="Grafico periodico contorno">
            <a:extLst>
              <a:ext uri="{FF2B5EF4-FFF2-40B4-BE49-F238E27FC236}">
                <a16:creationId xmlns:a16="http://schemas.microsoft.com/office/drawing/2014/main" id="{FC52FF36-40D9-103E-1D36-51157638993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9560" y="-95010"/>
            <a:ext cx="1105572" cy="1105572"/>
          </a:xfrm>
          <a:prstGeom prst="rect">
            <a:avLst/>
          </a:prstGeom>
        </p:spPr>
      </p:pic>
      <p:sp>
        <p:nvSpPr>
          <p:cNvPr id="9" name="CasellaDiTesto 8">
            <a:extLst>
              <a:ext uri="{FF2B5EF4-FFF2-40B4-BE49-F238E27FC236}">
                <a16:creationId xmlns:a16="http://schemas.microsoft.com/office/drawing/2014/main" id="{BF86AF12-EC8D-E8E7-5DAA-4CF8C7A86F2F}"/>
              </a:ext>
            </a:extLst>
          </p:cNvPr>
          <p:cNvSpPr txBox="1"/>
          <p:nvPr/>
        </p:nvSpPr>
        <p:spPr>
          <a:xfrm>
            <a:off x="8374816" y="3260768"/>
            <a:ext cx="3575713" cy="281231"/>
          </a:xfrm>
          <a:prstGeom prst="rect">
            <a:avLst/>
          </a:prstGeom>
          <a:noFill/>
        </p:spPr>
        <p:txBody>
          <a:bodyPr wrap="square">
            <a:spAutoFit/>
          </a:bodyPr>
          <a:lstStyle/>
          <a:p>
            <a:pPr>
              <a:lnSpc>
                <a:spcPct val="107000"/>
              </a:lnSpc>
              <a:spcAft>
                <a:spcPts val="725"/>
              </a:spcAft>
            </a:pPr>
            <a:r>
              <a:rPr lang="it-IT" sz="11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Fonte: elaborazioni Pin </a:t>
            </a:r>
            <a:r>
              <a:rPr lang="it-IT" sz="1100" i="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scrl</a:t>
            </a:r>
            <a:r>
              <a:rPr lang="it-IT" sz="11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it-IT" sz="1200" i="1" dirty="0">
                <a:effectLst/>
                <a:latin typeface="Calibri" panose="020F0502020204030204" pitchFamily="34" charset="0"/>
                <a:ea typeface="Calibri" panose="020F0502020204030204" pitchFamily="34" charset="0"/>
                <a:cs typeface="Times New Roman" panose="02020603050405020304" pitchFamily="18" charset="0"/>
              </a:rPr>
              <a:t>su dati </a:t>
            </a:r>
            <a:r>
              <a:rPr lang="it-IT" sz="1200" i="1" dirty="0" err="1">
                <a:effectLst/>
                <a:latin typeface="Calibri" panose="020F0502020204030204" pitchFamily="34" charset="0"/>
                <a:ea typeface="Calibri" panose="020F0502020204030204" pitchFamily="34" charset="0"/>
                <a:cs typeface="Times New Roman" panose="02020603050405020304" pitchFamily="18" charset="0"/>
              </a:rPr>
              <a:t>Ottomilacensus</a:t>
            </a:r>
            <a:r>
              <a:rPr lang="it-IT" sz="1200" i="1" dirty="0">
                <a:effectLst/>
                <a:latin typeface="Calibri" panose="020F0502020204030204" pitchFamily="34" charset="0"/>
                <a:ea typeface="Calibri" panose="020F0502020204030204" pitchFamily="34" charset="0"/>
                <a:cs typeface="Times New Roman" panose="02020603050405020304" pitchFamily="18" charset="0"/>
              </a:rPr>
              <a:t> - Istat</a:t>
            </a:r>
            <a:endParaRPr lang="it-IT" sz="1100" i="1"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CasellaDiTesto 3">
            <a:extLst>
              <a:ext uri="{FF2B5EF4-FFF2-40B4-BE49-F238E27FC236}">
                <a16:creationId xmlns:a16="http://schemas.microsoft.com/office/drawing/2014/main" id="{FC2D4834-A218-F4FF-887F-7550DCAB9D4C}"/>
              </a:ext>
            </a:extLst>
          </p:cNvPr>
          <p:cNvSpPr txBox="1"/>
          <p:nvPr/>
        </p:nvSpPr>
        <p:spPr>
          <a:xfrm>
            <a:off x="249490" y="1052377"/>
            <a:ext cx="11374950" cy="307777"/>
          </a:xfrm>
          <a:prstGeom prst="rect">
            <a:avLst/>
          </a:prstGeom>
          <a:noFill/>
        </p:spPr>
        <p:txBody>
          <a:bodyPr wrap="square">
            <a:spAutoFit/>
          </a:bodyPr>
          <a:lstStyle/>
          <a:p>
            <a:pPr algn="ctr"/>
            <a:r>
              <a:rPr lang="it-IT" sz="1400" b="1" dirty="0">
                <a:effectLst/>
                <a:latin typeface="Calibri" panose="020F0502020204030204" pitchFamily="34" charset="0"/>
                <a:ea typeface="Calibri" panose="020F0502020204030204" pitchFamily="34" charset="0"/>
                <a:cs typeface="Times New Roman" panose="02020603050405020304" pitchFamily="18" charset="0"/>
              </a:rPr>
              <a:t>Incidenza delle famiglie con potenziale disagio economico nella Provincia di Monza Brianza</a:t>
            </a:r>
            <a:endParaRPr lang="it-IT" sz="1400" dirty="0"/>
          </a:p>
        </p:txBody>
      </p:sp>
      <p:graphicFrame>
        <p:nvGraphicFramePr>
          <p:cNvPr id="7" name="Grafico 6">
            <a:extLst>
              <a:ext uri="{FF2B5EF4-FFF2-40B4-BE49-F238E27FC236}">
                <a16:creationId xmlns:a16="http://schemas.microsoft.com/office/drawing/2014/main" id="{F8DA0304-C026-7A23-1FB8-39ED9D716BC0}"/>
              </a:ext>
            </a:extLst>
          </p:cNvPr>
          <p:cNvGraphicFramePr/>
          <p:nvPr>
            <p:extLst>
              <p:ext uri="{D42A27DB-BD31-4B8C-83A1-F6EECF244321}">
                <p14:modId xmlns:p14="http://schemas.microsoft.com/office/powerpoint/2010/main" val="3021798486"/>
              </p:ext>
            </p:extLst>
          </p:nvPr>
        </p:nvGraphicFramePr>
        <p:xfrm>
          <a:off x="318069" y="1552914"/>
          <a:ext cx="11306371" cy="1734185"/>
        </p:xfrm>
        <a:graphic>
          <a:graphicData uri="http://schemas.openxmlformats.org/drawingml/2006/chart">
            <c:chart xmlns:c="http://schemas.openxmlformats.org/drawingml/2006/chart" xmlns:r="http://schemas.openxmlformats.org/officeDocument/2006/relationships" r:id="rId5"/>
          </a:graphicData>
        </a:graphic>
      </p:graphicFrame>
      <p:sp>
        <p:nvSpPr>
          <p:cNvPr id="10" name="CasellaDiTesto 9">
            <a:extLst>
              <a:ext uri="{FF2B5EF4-FFF2-40B4-BE49-F238E27FC236}">
                <a16:creationId xmlns:a16="http://schemas.microsoft.com/office/drawing/2014/main" id="{39B1A6C9-6D5F-325C-C1DF-CADD0B78588C}"/>
              </a:ext>
            </a:extLst>
          </p:cNvPr>
          <p:cNvSpPr txBox="1"/>
          <p:nvPr/>
        </p:nvSpPr>
        <p:spPr>
          <a:xfrm>
            <a:off x="772376" y="4600207"/>
            <a:ext cx="10647246" cy="1684811"/>
          </a:xfrm>
          <a:prstGeom prst="rect">
            <a:avLst/>
          </a:prstGeom>
          <a:solidFill>
            <a:schemeClr val="accent1">
              <a:lumMod val="40000"/>
              <a:lumOff val="60000"/>
            </a:schemeClr>
          </a:solidFill>
        </p:spPr>
        <p:txBody>
          <a:bodyPr vert="horz" lIns="82918" tIns="41459" rIns="82918" bIns="41459" rtlCol="0">
            <a:noAutofit/>
          </a:bodyPr>
          <a:lstStyle>
            <a:defPPr>
              <a:defRPr lang="en-US"/>
            </a:defPPr>
            <a:lvl1pPr marL="342900" indent="-342900" algn="just">
              <a:spcBef>
                <a:spcPts val="1000"/>
              </a:spcBef>
              <a:spcAft>
                <a:spcPts val="0"/>
              </a:spcAft>
              <a:buClr>
                <a:schemeClr val="accent1"/>
              </a:buClr>
              <a:buSzPct val="80000"/>
              <a:buFont typeface="Wingdings 3" charset="2"/>
              <a:buChar char=""/>
              <a:defRPr sz="1600">
                <a:latin typeface="Calibri" panose="020F0502020204030204" pitchFamily="34" charset="0"/>
                <a:ea typeface="Calibri" panose="020F0502020204030204" pitchFamily="34" charset="0"/>
                <a:cs typeface="Times New Roman" panose="02020603050405020304" pitchFamily="18" charset="0"/>
              </a:defRPr>
            </a:lvl1pPr>
            <a:lvl2pPr marL="742950" indent="-285750">
              <a:spcBef>
                <a:spcPts val="1000"/>
              </a:spcBef>
              <a:spcAft>
                <a:spcPts val="0"/>
              </a:spcAft>
              <a:buClr>
                <a:schemeClr val="accent1"/>
              </a:buClr>
              <a:buSzPct val="80000"/>
              <a:buFont typeface="Wingdings 3" charset="2"/>
              <a:buChar char=""/>
              <a:defRPr sz="1600">
                <a:solidFill>
                  <a:schemeClr val="tx1">
                    <a:lumMod val="75000"/>
                    <a:lumOff val="25000"/>
                  </a:schemeClr>
                </a:solidFill>
              </a:defRPr>
            </a:lvl2pPr>
            <a:lvl3pPr marL="1143000" indent="-228600">
              <a:spcBef>
                <a:spcPts val="1000"/>
              </a:spcBef>
              <a:spcAft>
                <a:spcPts val="0"/>
              </a:spcAft>
              <a:buClr>
                <a:schemeClr val="accent1"/>
              </a:buClr>
              <a:buSzPct val="80000"/>
              <a:buFont typeface="Wingdings 3" charset="2"/>
              <a:buChar char=""/>
              <a:defRPr sz="1400">
                <a:solidFill>
                  <a:schemeClr val="tx1">
                    <a:lumMod val="75000"/>
                    <a:lumOff val="25000"/>
                  </a:schemeClr>
                </a:solidFill>
              </a:defRPr>
            </a:lvl3pPr>
            <a:lvl4pPr marL="1600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4pPr>
            <a:lvl5pPr marL="20574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5pPr>
            <a:lvl6pPr marL="25146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6pPr>
            <a:lvl7pPr marL="29718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7pPr>
            <a:lvl8pPr marL="34290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8pPr>
            <a:lvl9pPr marL="3886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9pPr>
          </a:lstStyle>
          <a:p>
            <a:r>
              <a:rPr lang="it-IT" dirty="0"/>
              <a:t>L’indicatore misura il numero di famiglie in cui nessuno lavora e in cui nessuno percepisce una pensione da lavoro. Le famiglie che versano in tale condizione sono, nel 2011, l’1,19% del totale. Si tratta di un numero contenuto, ma in forte crescita rispetto al 2001, dove l’indicatore aveva assunto i valori minimi. </a:t>
            </a:r>
          </a:p>
          <a:p>
            <a:r>
              <a:rPr lang="it-IT" dirty="0"/>
              <a:t>L’obiettivo dell’indice è quello di segnalare condizioni familiari di difficoltà economiche, collegate alla mancanza di almeno un percettore di reddito da lavoro o da pensione derivante da precedente attività lavorativa, aggravate da altri fattori di potenziale vulnerabilità quali la presenza di figli</a:t>
            </a:r>
          </a:p>
        </p:txBody>
      </p:sp>
      <p:sp>
        <p:nvSpPr>
          <p:cNvPr id="16" name="Freccia in giù 15">
            <a:extLst>
              <a:ext uri="{FF2B5EF4-FFF2-40B4-BE49-F238E27FC236}">
                <a16:creationId xmlns:a16="http://schemas.microsoft.com/office/drawing/2014/main" id="{0F57BBCF-8ACC-3669-F25C-97E826FA3F1D}"/>
              </a:ext>
            </a:extLst>
          </p:cNvPr>
          <p:cNvSpPr/>
          <p:nvPr/>
        </p:nvSpPr>
        <p:spPr>
          <a:xfrm>
            <a:off x="5265682" y="3600319"/>
            <a:ext cx="1660635" cy="804042"/>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731438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3FD6E136-FAA2-58B9-4CA5-D1A703179328}"/>
              </a:ext>
            </a:extLst>
          </p:cNvPr>
          <p:cNvSpPr txBox="1"/>
          <p:nvPr/>
        </p:nvSpPr>
        <p:spPr>
          <a:xfrm>
            <a:off x="533592" y="1131558"/>
            <a:ext cx="11124816" cy="3527119"/>
          </a:xfrm>
          <a:prstGeom prst="rect">
            <a:avLst/>
          </a:prstGeom>
          <a:noFill/>
        </p:spPr>
        <p:txBody>
          <a:bodyPr wrap="square">
            <a:spAutoFit/>
          </a:bodyPr>
          <a:lstStyle/>
          <a:p>
            <a:pPr algn="ctr">
              <a:lnSpc>
                <a:spcPct val="80000"/>
              </a:lnSpc>
            </a:pPr>
            <a:r>
              <a:rPr lang="it-IT" sz="6600" dirty="0">
                <a:solidFill>
                  <a:srgbClr val="00B0F0"/>
                </a:solidFill>
                <a:latin typeface="+mj-lt"/>
                <a:cs typeface="Arial" panose="020B0604020202020204" pitchFamily="34" charset="0"/>
              </a:rPr>
              <a:t>La fragilità di coloro che cercano lavoro nella Provincia di Monza Brianza</a:t>
            </a:r>
          </a:p>
          <a:p>
            <a:pPr algn="ctr">
              <a:lnSpc>
                <a:spcPct val="80000"/>
              </a:lnSpc>
            </a:pPr>
            <a:endParaRPr lang="it-IT" sz="4000" dirty="0">
              <a:solidFill>
                <a:srgbClr val="00B0F0"/>
              </a:solidFill>
              <a:latin typeface="+mj-lt"/>
              <a:cs typeface="Arial" panose="020B0604020202020204" pitchFamily="34" charset="0"/>
            </a:endParaRPr>
          </a:p>
          <a:p>
            <a:pPr algn="ctr">
              <a:lnSpc>
                <a:spcPct val="80000"/>
              </a:lnSpc>
            </a:pPr>
            <a:r>
              <a:rPr lang="it-IT" sz="4000" dirty="0">
                <a:solidFill>
                  <a:srgbClr val="00B0F0"/>
                </a:solidFill>
                <a:latin typeface="+mj-lt"/>
                <a:cs typeface="Arial" panose="020B0604020202020204" pitchFamily="34" charset="0"/>
              </a:rPr>
              <a:t>Il caso del cluster 4 del Programma GOL</a:t>
            </a:r>
            <a:endParaRPr lang="it-IT" sz="3600" dirty="0"/>
          </a:p>
        </p:txBody>
      </p:sp>
      <p:pic>
        <p:nvPicPr>
          <p:cNvPr id="6" name="Elemento grafico 5" descr="Presentazione con grafico a torta contorno">
            <a:extLst>
              <a:ext uri="{FF2B5EF4-FFF2-40B4-BE49-F238E27FC236}">
                <a16:creationId xmlns:a16="http://schemas.microsoft.com/office/drawing/2014/main" id="{0E470472-34CD-D7DB-358A-FBE17784C0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90428" y="4535662"/>
            <a:ext cx="2211144" cy="2211144"/>
          </a:xfrm>
          <a:prstGeom prst="rect">
            <a:avLst/>
          </a:prstGeom>
        </p:spPr>
      </p:pic>
    </p:spTree>
    <p:extLst>
      <p:ext uri="{BB962C8B-B14F-4D97-AF65-F5344CB8AC3E}">
        <p14:creationId xmlns:p14="http://schemas.microsoft.com/office/powerpoint/2010/main" val="2981381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1F5497F7-0F07-4C94-5E36-D759101AEEEE}"/>
              </a:ext>
            </a:extLst>
          </p:cNvPr>
          <p:cNvSpPr txBox="1"/>
          <p:nvPr/>
        </p:nvSpPr>
        <p:spPr>
          <a:xfrm>
            <a:off x="1120927" y="-454"/>
            <a:ext cx="10647247" cy="706347"/>
          </a:xfrm>
          <a:prstGeom prst="rect">
            <a:avLst/>
          </a:prstGeom>
          <a:noFill/>
        </p:spPr>
        <p:txBody>
          <a:bodyPr wrap="square">
            <a:spAutoFit/>
          </a:bodyPr>
          <a:lstStyle/>
          <a:p>
            <a:r>
              <a:rPr lang="it-IT" sz="3990" dirty="0">
                <a:solidFill>
                  <a:srgbClr val="10407A"/>
                </a:solidFill>
                <a:latin typeface="+mj-lt"/>
                <a:cs typeface="Arial" panose="020B0604020202020204" pitchFamily="34" charset="0"/>
              </a:rPr>
              <a:t>La fragilità di coloro che cercano lavoro</a:t>
            </a:r>
            <a:endParaRPr lang="it-IT" sz="3990" dirty="0"/>
          </a:p>
        </p:txBody>
      </p:sp>
      <p:pic>
        <p:nvPicPr>
          <p:cNvPr id="8" name="Elemento grafico 7" descr="Grafico periodico contorno">
            <a:extLst>
              <a:ext uri="{FF2B5EF4-FFF2-40B4-BE49-F238E27FC236}">
                <a16:creationId xmlns:a16="http://schemas.microsoft.com/office/drawing/2014/main" id="{FC52FF36-40D9-103E-1D36-51157638993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9560" y="-95010"/>
            <a:ext cx="1105572" cy="1105572"/>
          </a:xfrm>
          <a:prstGeom prst="rect">
            <a:avLst/>
          </a:prstGeom>
        </p:spPr>
      </p:pic>
      <p:sp>
        <p:nvSpPr>
          <p:cNvPr id="6" name="CasellaDiTesto 5">
            <a:extLst>
              <a:ext uri="{FF2B5EF4-FFF2-40B4-BE49-F238E27FC236}">
                <a16:creationId xmlns:a16="http://schemas.microsoft.com/office/drawing/2014/main" id="{BBA6AA31-347E-D1B4-1CE0-848A562365C8}"/>
              </a:ext>
            </a:extLst>
          </p:cNvPr>
          <p:cNvSpPr txBox="1"/>
          <p:nvPr/>
        </p:nvSpPr>
        <p:spPr>
          <a:xfrm>
            <a:off x="212945" y="1010562"/>
            <a:ext cx="11695276" cy="5726532"/>
          </a:xfrm>
          <a:prstGeom prst="rect">
            <a:avLst/>
          </a:prstGeom>
          <a:solidFill>
            <a:schemeClr val="accent1">
              <a:lumMod val="40000"/>
              <a:lumOff val="60000"/>
            </a:schemeClr>
          </a:solidFill>
        </p:spPr>
        <p:txBody>
          <a:bodyPr vert="horz" lIns="82918" tIns="41459" rIns="82918" bIns="41459" rtlCol="0">
            <a:noAutofit/>
          </a:bodyPr>
          <a:lstStyle>
            <a:defPPr>
              <a:defRPr lang="en-US"/>
            </a:defPPr>
            <a:lvl1pPr marL="342900" indent="-342900" algn="just">
              <a:spcBef>
                <a:spcPts val="1000"/>
              </a:spcBef>
              <a:spcAft>
                <a:spcPts val="0"/>
              </a:spcAft>
              <a:buClr>
                <a:schemeClr val="accent1"/>
              </a:buClr>
              <a:buSzPct val="80000"/>
              <a:buFont typeface="Wingdings 3" charset="2"/>
              <a:buChar char=""/>
              <a:defRPr sz="1600">
                <a:latin typeface="Calibri" panose="020F0502020204030204" pitchFamily="34" charset="0"/>
                <a:ea typeface="Calibri" panose="020F0502020204030204" pitchFamily="34" charset="0"/>
                <a:cs typeface="Times New Roman" panose="02020603050405020304" pitchFamily="18" charset="0"/>
              </a:defRPr>
            </a:lvl1pPr>
            <a:lvl2pPr marL="742950" indent="-285750">
              <a:spcBef>
                <a:spcPts val="1000"/>
              </a:spcBef>
              <a:spcAft>
                <a:spcPts val="0"/>
              </a:spcAft>
              <a:buClr>
                <a:schemeClr val="accent1"/>
              </a:buClr>
              <a:buSzPct val="80000"/>
              <a:buFont typeface="Wingdings 3" charset="2"/>
              <a:buChar char=""/>
              <a:defRPr sz="1600">
                <a:solidFill>
                  <a:schemeClr val="tx1">
                    <a:lumMod val="75000"/>
                    <a:lumOff val="25000"/>
                  </a:schemeClr>
                </a:solidFill>
              </a:defRPr>
            </a:lvl2pPr>
            <a:lvl3pPr marL="1143000" indent="-228600">
              <a:spcBef>
                <a:spcPts val="1000"/>
              </a:spcBef>
              <a:spcAft>
                <a:spcPts val="0"/>
              </a:spcAft>
              <a:buClr>
                <a:schemeClr val="accent1"/>
              </a:buClr>
              <a:buSzPct val="80000"/>
              <a:buFont typeface="Wingdings 3" charset="2"/>
              <a:buChar char=""/>
              <a:defRPr sz="1400">
                <a:solidFill>
                  <a:schemeClr val="tx1">
                    <a:lumMod val="75000"/>
                    <a:lumOff val="25000"/>
                  </a:schemeClr>
                </a:solidFill>
              </a:defRPr>
            </a:lvl3pPr>
            <a:lvl4pPr marL="1600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4pPr>
            <a:lvl5pPr marL="20574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5pPr>
            <a:lvl6pPr marL="25146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6pPr>
            <a:lvl7pPr marL="29718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7pPr>
            <a:lvl8pPr marL="34290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8pPr>
            <a:lvl9pPr marL="3886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9pPr>
          </a:lstStyle>
          <a:p>
            <a:r>
              <a:rPr lang="it-IT" sz="1700" dirty="0"/>
              <a:t>L’</a:t>
            </a:r>
            <a:r>
              <a:rPr lang="it-IT" sz="1700" dirty="0" err="1"/>
              <a:t>assessment</a:t>
            </a:r>
            <a:r>
              <a:rPr lang="it-IT" sz="1700" dirty="0"/>
              <a:t> del Programma GOL indaga la situazione complessiva del lavoratore, mettendo a fuoco le condizioni che influiscono / possono influire sul percorso di inserimento lavorativo</a:t>
            </a:r>
          </a:p>
          <a:p>
            <a:r>
              <a:rPr lang="it-IT" sz="1700" dirty="0"/>
              <a:t>Ciò che il Programma GOL tenta di fare è, dunque, costruire un indicatore sintetico attraverso il quale verificare la vulnerabilità sociale e materiale dell’utente, con specifico riferimento al mondo del lavoro.</a:t>
            </a:r>
          </a:p>
          <a:p>
            <a:r>
              <a:rPr lang="it-IT" sz="1700" dirty="0"/>
              <a:t>In questa sede analizzeremo i dati relativi ai lavoratori inseriti nel c.d. Percorso 4 – Lavoro e inclusione riferiti al periodo che va dall’inizio del Programma in Lombardia, il 6/6/2022, al 31/10/2022, relativi alla Provincia di Monza Brianza. </a:t>
            </a:r>
          </a:p>
          <a:p>
            <a:r>
              <a:rPr lang="it-IT" sz="1700" u="sng" dirty="0"/>
              <a:t>Si noti che la popolazione oggetto di studio, date le caratteristiche dei target individuati dal Programma GOL non costituisce una rappresentazione della vulnerabilità presente sul territorio provinciale, ma certamente descrive la fragilità della “fascia bassa” del mercato del lavoro del territorio di Monza Brianza</a:t>
            </a:r>
            <a:r>
              <a:rPr lang="it-IT" sz="1700" dirty="0"/>
              <a:t>. </a:t>
            </a:r>
          </a:p>
          <a:p>
            <a:r>
              <a:rPr lang="it-IT" sz="1700" dirty="0"/>
              <a:t>L’analisi dei soggetti inclusi nel cluster 4, qui presentata si fonda su:</a:t>
            </a:r>
          </a:p>
          <a:p>
            <a:pPr marL="1071563" lvl="0">
              <a:buFont typeface="Wingdings" panose="05000000000000000000" pitchFamily="2" charset="2"/>
              <a:buChar char="v"/>
            </a:pPr>
            <a:r>
              <a:rPr lang="it-IT" sz="1700" dirty="0"/>
              <a:t>Gruppi di indicatori diretti ed indiretti della condizione economica (con riferimento al reddito, all’eventuale esposizione debitoria e al possesso di beni immobili) de;</a:t>
            </a:r>
          </a:p>
          <a:p>
            <a:pPr marL="1071563" lvl="0">
              <a:buFont typeface="Wingdings" panose="05000000000000000000" pitchFamily="2" charset="2"/>
              <a:buChar char="v"/>
            </a:pPr>
            <a:r>
              <a:rPr lang="it-IT" sz="1700" dirty="0"/>
              <a:t>Gruppi di indicatori inerenti la numerosità dei nuclei familiari di appartenenza;</a:t>
            </a:r>
          </a:p>
          <a:p>
            <a:pPr marL="1071563" lvl="0">
              <a:buFont typeface="Wingdings" panose="05000000000000000000" pitchFamily="2" charset="2"/>
              <a:buChar char="v"/>
            </a:pPr>
            <a:r>
              <a:rPr lang="it-IT" sz="1700" dirty="0"/>
              <a:t>Gruppi di indicatori relativi al livello del titolo di studio dei lavoratori e alla loro partecipazione (o meno) ad esperienze formative; </a:t>
            </a:r>
          </a:p>
          <a:p>
            <a:pPr marL="1071563" lvl="0">
              <a:buFont typeface="Wingdings" panose="05000000000000000000" pitchFamily="2" charset="2"/>
              <a:buChar char="v"/>
            </a:pPr>
            <a:r>
              <a:rPr lang="it-IT" sz="1700" dirty="0"/>
              <a:t>Gruppi di indicatori riferibili al disagio assistenziale del soggetto coinvolto e/o della sua famiglia;</a:t>
            </a:r>
          </a:p>
          <a:p>
            <a:pPr marL="1071563" lvl="0">
              <a:buFont typeface="Wingdings" panose="05000000000000000000" pitchFamily="2" charset="2"/>
              <a:buChar char="v"/>
            </a:pPr>
            <a:r>
              <a:rPr lang="it-IT" sz="1700" dirty="0"/>
              <a:t>Gruppi di indicatori inerenti il disagio abitativo.</a:t>
            </a:r>
          </a:p>
        </p:txBody>
      </p:sp>
    </p:spTree>
    <p:extLst>
      <p:ext uri="{BB962C8B-B14F-4D97-AF65-F5344CB8AC3E}">
        <p14:creationId xmlns:p14="http://schemas.microsoft.com/office/powerpoint/2010/main" val="786945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1F5497F7-0F07-4C94-5E36-D759101AEEEE}"/>
              </a:ext>
            </a:extLst>
          </p:cNvPr>
          <p:cNvSpPr txBox="1"/>
          <p:nvPr/>
        </p:nvSpPr>
        <p:spPr>
          <a:xfrm>
            <a:off x="1120927" y="-454"/>
            <a:ext cx="10647247" cy="706347"/>
          </a:xfrm>
          <a:prstGeom prst="rect">
            <a:avLst/>
          </a:prstGeom>
          <a:noFill/>
        </p:spPr>
        <p:txBody>
          <a:bodyPr wrap="square">
            <a:spAutoFit/>
          </a:bodyPr>
          <a:lstStyle/>
          <a:p>
            <a:r>
              <a:rPr lang="it-IT" sz="3990" dirty="0">
                <a:solidFill>
                  <a:srgbClr val="10407A"/>
                </a:solidFill>
                <a:latin typeface="+mj-lt"/>
                <a:cs typeface="Arial" panose="020B0604020202020204" pitchFamily="34" charset="0"/>
              </a:rPr>
              <a:t>La fragilità di coloro che cercano lavoro</a:t>
            </a:r>
            <a:endParaRPr lang="it-IT" sz="3990" dirty="0"/>
          </a:p>
        </p:txBody>
      </p:sp>
      <p:pic>
        <p:nvPicPr>
          <p:cNvPr id="8" name="Elemento grafico 7" descr="Grafico periodico contorno">
            <a:extLst>
              <a:ext uri="{FF2B5EF4-FFF2-40B4-BE49-F238E27FC236}">
                <a16:creationId xmlns:a16="http://schemas.microsoft.com/office/drawing/2014/main" id="{FC52FF36-40D9-103E-1D36-51157638993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9560" y="-95010"/>
            <a:ext cx="1105572" cy="1105572"/>
          </a:xfrm>
          <a:prstGeom prst="rect">
            <a:avLst/>
          </a:prstGeom>
        </p:spPr>
      </p:pic>
      <p:sp>
        <p:nvSpPr>
          <p:cNvPr id="6" name="CasellaDiTesto 5">
            <a:extLst>
              <a:ext uri="{FF2B5EF4-FFF2-40B4-BE49-F238E27FC236}">
                <a16:creationId xmlns:a16="http://schemas.microsoft.com/office/drawing/2014/main" id="{BBA6AA31-347E-D1B4-1CE0-848A562365C8}"/>
              </a:ext>
            </a:extLst>
          </p:cNvPr>
          <p:cNvSpPr txBox="1"/>
          <p:nvPr/>
        </p:nvSpPr>
        <p:spPr>
          <a:xfrm>
            <a:off x="7504384" y="965245"/>
            <a:ext cx="4466898" cy="4416051"/>
          </a:xfrm>
          <a:prstGeom prst="rect">
            <a:avLst/>
          </a:prstGeom>
          <a:solidFill>
            <a:schemeClr val="accent1">
              <a:lumMod val="40000"/>
              <a:lumOff val="60000"/>
            </a:schemeClr>
          </a:solidFill>
        </p:spPr>
        <p:txBody>
          <a:bodyPr vert="horz" lIns="82918" tIns="41459" rIns="82918" bIns="41459" rtlCol="0">
            <a:noAutofit/>
          </a:bodyPr>
          <a:lstStyle>
            <a:defPPr>
              <a:defRPr lang="en-US"/>
            </a:defPPr>
            <a:lvl1pPr marL="342900" indent="-342900" algn="just">
              <a:spcBef>
                <a:spcPts val="1000"/>
              </a:spcBef>
              <a:spcAft>
                <a:spcPts val="0"/>
              </a:spcAft>
              <a:buClr>
                <a:schemeClr val="accent1"/>
              </a:buClr>
              <a:buSzPct val="80000"/>
              <a:buFont typeface="Wingdings 3" charset="2"/>
              <a:buChar char=""/>
              <a:defRPr sz="1600">
                <a:latin typeface="Calibri" panose="020F0502020204030204" pitchFamily="34" charset="0"/>
                <a:ea typeface="Calibri" panose="020F0502020204030204" pitchFamily="34" charset="0"/>
                <a:cs typeface="Times New Roman" panose="02020603050405020304" pitchFamily="18" charset="0"/>
              </a:defRPr>
            </a:lvl1pPr>
            <a:lvl2pPr marL="742950" indent="-285750">
              <a:spcBef>
                <a:spcPts val="1000"/>
              </a:spcBef>
              <a:spcAft>
                <a:spcPts val="0"/>
              </a:spcAft>
              <a:buClr>
                <a:schemeClr val="accent1"/>
              </a:buClr>
              <a:buSzPct val="80000"/>
              <a:buFont typeface="Wingdings 3" charset="2"/>
              <a:buChar char=""/>
              <a:defRPr sz="1600">
                <a:solidFill>
                  <a:schemeClr val="tx1">
                    <a:lumMod val="75000"/>
                    <a:lumOff val="25000"/>
                  </a:schemeClr>
                </a:solidFill>
              </a:defRPr>
            </a:lvl2pPr>
            <a:lvl3pPr marL="1143000" indent="-228600">
              <a:spcBef>
                <a:spcPts val="1000"/>
              </a:spcBef>
              <a:spcAft>
                <a:spcPts val="0"/>
              </a:spcAft>
              <a:buClr>
                <a:schemeClr val="accent1"/>
              </a:buClr>
              <a:buSzPct val="80000"/>
              <a:buFont typeface="Wingdings 3" charset="2"/>
              <a:buChar char=""/>
              <a:defRPr sz="1400">
                <a:solidFill>
                  <a:schemeClr val="tx1">
                    <a:lumMod val="75000"/>
                    <a:lumOff val="25000"/>
                  </a:schemeClr>
                </a:solidFill>
              </a:defRPr>
            </a:lvl3pPr>
            <a:lvl4pPr marL="1600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4pPr>
            <a:lvl5pPr marL="20574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5pPr>
            <a:lvl6pPr marL="25146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6pPr>
            <a:lvl7pPr marL="29718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7pPr>
            <a:lvl8pPr marL="34290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8pPr>
            <a:lvl9pPr marL="3886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9pPr>
          </a:lstStyle>
          <a:p>
            <a:r>
              <a:rPr lang="it-IT" dirty="0"/>
              <a:t>In Lombardia la frequenza massima si raggiunge per il punteggio pari a 12 (successivamente la distribuzione è strettamente decrescente)</a:t>
            </a:r>
          </a:p>
          <a:p>
            <a:r>
              <a:rPr lang="it-IT" dirty="0"/>
              <a:t>Nella Provincia di Monza Brianza la frequenza più elevata si registra per il valore uguale a 13. Si tratta di una differenza che non impatta, in maniera significativa, sulla distribuzione di frequenza.</a:t>
            </a:r>
          </a:p>
          <a:p>
            <a:r>
              <a:rPr lang="it-IT" dirty="0"/>
              <a:t>Nella Provincia di Monza Brianza non si registrano valori superiori a 20. In Lombardia, invece, tali valori rappresentano l'1,28% del totale delle persone inserite nel cluster 4.</a:t>
            </a:r>
          </a:p>
          <a:p>
            <a:r>
              <a:rPr lang="it-IT" dirty="0"/>
              <a:t>Nella Provincia di Monza Brianza, la quota di persone inserite nel cluster 4, con un punteggio uguale o superiore a 16, è sempre inferiore a quella registrata a livello regionale.</a:t>
            </a:r>
          </a:p>
          <a:p>
            <a:endParaRPr lang="it-IT" dirty="0"/>
          </a:p>
        </p:txBody>
      </p:sp>
      <p:sp>
        <p:nvSpPr>
          <p:cNvPr id="3" name="CasellaDiTesto 2">
            <a:extLst>
              <a:ext uri="{FF2B5EF4-FFF2-40B4-BE49-F238E27FC236}">
                <a16:creationId xmlns:a16="http://schemas.microsoft.com/office/drawing/2014/main" id="{2FA4D2AD-5B98-0C03-00EA-C671E3ECE18B}"/>
              </a:ext>
            </a:extLst>
          </p:cNvPr>
          <p:cNvSpPr txBox="1"/>
          <p:nvPr/>
        </p:nvSpPr>
        <p:spPr>
          <a:xfrm>
            <a:off x="691055" y="1300857"/>
            <a:ext cx="6466490" cy="430887"/>
          </a:xfrm>
          <a:prstGeom prst="rect">
            <a:avLst/>
          </a:prstGeom>
          <a:noFill/>
        </p:spPr>
        <p:txBody>
          <a:bodyPr wrap="square">
            <a:spAutoFit/>
          </a:bodyPr>
          <a:lstStyle/>
          <a:p>
            <a:pPr algn="just"/>
            <a:r>
              <a:rPr lang="it-IT" sz="1100" b="1" dirty="0">
                <a:effectLst/>
                <a:latin typeface="Calibri" panose="020F0502020204030204" pitchFamily="34" charset="0"/>
                <a:ea typeface="Calibri" panose="020F0502020204030204" pitchFamily="34" charset="0"/>
                <a:cs typeface="Times New Roman" panose="02020603050405020304" pitchFamily="18" charset="0"/>
              </a:rPr>
              <a:t>Distribuzione delle frequenze % del punteggio attribuito alle persone inserite nel cluster 4 – Regione Lombardia e Provincia di Monza Brianza (dati al 31/10/2022)</a:t>
            </a:r>
            <a:endParaRPr lang="it-IT" sz="1100" dirty="0"/>
          </a:p>
        </p:txBody>
      </p:sp>
      <p:sp>
        <p:nvSpPr>
          <p:cNvPr id="9" name="CasellaDiTesto 8">
            <a:extLst>
              <a:ext uri="{FF2B5EF4-FFF2-40B4-BE49-F238E27FC236}">
                <a16:creationId xmlns:a16="http://schemas.microsoft.com/office/drawing/2014/main" id="{B90B6FC0-388C-907D-DA33-BD5E97A8C1E9}"/>
              </a:ext>
            </a:extLst>
          </p:cNvPr>
          <p:cNvSpPr txBox="1"/>
          <p:nvPr/>
        </p:nvSpPr>
        <p:spPr>
          <a:xfrm>
            <a:off x="7514894" y="5716999"/>
            <a:ext cx="4466898" cy="1077218"/>
          </a:xfrm>
          <a:prstGeom prst="rect">
            <a:avLst/>
          </a:prstGeom>
          <a:solidFill>
            <a:schemeClr val="accent1">
              <a:lumMod val="40000"/>
              <a:lumOff val="60000"/>
            </a:schemeClr>
          </a:solidFill>
        </p:spPr>
        <p:txBody>
          <a:bodyPr wrap="square">
            <a:spAutoFit/>
          </a:bodyPr>
          <a:lstStyle/>
          <a:p>
            <a:pPr algn="ctr"/>
            <a:r>
              <a:rPr lang="it-IT" sz="1600" b="1" dirty="0"/>
              <a:t>Nel complesso, dunque, nel territorio della </a:t>
            </a:r>
            <a:r>
              <a:rPr lang="it-IT" sz="1600" b="1" dirty="0">
                <a:latin typeface="Calibri" panose="020F0502020204030204" pitchFamily="34" charset="0"/>
                <a:cs typeface="Times New Roman" panose="02020603050405020304" pitchFamily="18" charset="0"/>
              </a:rPr>
              <a:t>Provincia</a:t>
            </a:r>
            <a:r>
              <a:rPr lang="it-IT" sz="1600" b="1" dirty="0"/>
              <a:t> i punteggi evidenziano una minore dispersione rispetto a quanto rilevato a livello regionale.</a:t>
            </a:r>
          </a:p>
        </p:txBody>
      </p:sp>
      <p:sp>
        <p:nvSpPr>
          <p:cNvPr id="12" name="CasellaDiTesto 11">
            <a:extLst>
              <a:ext uri="{FF2B5EF4-FFF2-40B4-BE49-F238E27FC236}">
                <a16:creationId xmlns:a16="http://schemas.microsoft.com/office/drawing/2014/main" id="{9D7BD608-6CEA-147C-0E46-0EEE0B5F3A39}"/>
              </a:ext>
            </a:extLst>
          </p:cNvPr>
          <p:cNvSpPr txBox="1"/>
          <p:nvPr/>
        </p:nvSpPr>
        <p:spPr>
          <a:xfrm>
            <a:off x="691055" y="891534"/>
            <a:ext cx="11453492" cy="427168"/>
          </a:xfrm>
          <a:prstGeom prst="rect">
            <a:avLst/>
          </a:prstGeom>
          <a:noFill/>
        </p:spPr>
        <p:txBody>
          <a:bodyPr wrap="square">
            <a:spAutoFit/>
          </a:bodyPr>
          <a:lstStyle/>
          <a:p>
            <a:r>
              <a:rPr lang="it-IT" sz="2176" b="1" dirty="0">
                <a:solidFill>
                  <a:srgbClr val="00B0F0"/>
                </a:solidFill>
                <a:latin typeface="Calibri" panose="020F0502020204030204" pitchFamily="34" charset="0"/>
                <a:ea typeface="+mj-ea"/>
                <a:cs typeface="Calibri" panose="020F0502020204030204" pitchFamily="34" charset="0"/>
              </a:rPr>
              <a:t>Il confronto fra dei dati su base regionale </a:t>
            </a:r>
          </a:p>
        </p:txBody>
      </p:sp>
      <p:graphicFrame>
        <p:nvGraphicFramePr>
          <p:cNvPr id="2" name="Grafico 1">
            <a:extLst>
              <a:ext uri="{FF2B5EF4-FFF2-40B4-BE49-F238E27FC236}">
                <a16:creationId xmlns:a16="http://schemas.microsoft.com/office/drawing/2014/main" id="{2A767F1C-502A-4AEC-A552-FA914A964A66}"/>
              </a:ext>
            </a:extLst>
          </p:cNvPr>
          <p:cNvGraphicFramePr/>
          <p:nvPr>
            <p:extLst>
              <p:ext uri="{D42A27DB-BD31-4B8C-83A1-F6EECF244321}">
                <p14:modId xmlns:p14="http://schemas.microsoft.com/office/powerpoint/2010/main" val="1709272162"/>
              </p:ext>
            </p:extLst>
          </p:nvPr>
        </p:nvGraphicFramePr>
        <p:xfrm>
          <a:off x="691055" y="1850067"/>
          <a:ext cx="6466490" cy="4416051"/>
        </p:xfrm>
        <a:graphic>
          <a:graphicData uri="http://schemas.openxmlformats.org/drawingml/2006/chart">
            <c:chart xmlns:c="http://schemas.openxmlformats.org/drawingml/2006/chart" xmlns:r="http://schemas.openxmlformats.org/officeDocument/2006/relationships" r:id="rId5"/>
          </a:graphicData>
        </a:graphic>
      </p:graphicFrame>
      <p:sp>
        <p:nvSpPr>
          <p:cNvPr id="7" name="Freccia in giù 6">
            <a:extLst>
              <a:ext uri="{FF2B5EF4-FFF2-40B4-BE49-F238E27FC236}">
                <a16:creationId xmlns:a16="http://schemas.microsoft.com/office/drawing/2014/main" id="{4598D71F-621C-38A1-0E90-50486B342D04}"/>
              </a:ext>
            </a:extLst>
          </p:cNvPr>
          <p:cNvSpPr/>
          <p:nvPr/>
        </p:nvSpPr>
        <p:spPr>
          <a:xfrm>
            <a:off x="9263990" y="5305226"/>
            <a:ext cx="947686" cy="422283"/>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859582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1F5497F7-0F07-4C94-5E36-D759101AEEEE}"/>
              </a:ext>
            </a:extLst>
          </p:cNvPr>
          <p:cNvSpPr txBox="1"/>
          <p:nvPr/>
        </p:nvSpPr>
        <p:spPr>
          <a:xfrm>
            <a:off x="1120927" y="-454"/>
            <a:ext cx="10647247" cy="706347"/>
          </a:xfrm>
          <a:prstGeom prst="rect">
            <a:avLst/>
          </a:prstGeom>
          <a:noFill/>
        </p:spPr>
        <p:txBody>
          <a:bodyPr wrap="square">
            <a:spAutoFit/>
          </a:bodyPr>
          <a:lstStyle/>
          <a:p>
            <a:r>
              <a:rPr lang="it-IT" sz="3990" dirty="0">
                <a:solidFill>
                  <a:srgbClr val="10407A"/>
                </a:solidFill>
                <a:latin typeface="+mj-lt"/>
                <a:cs typeface="Arial" panose="020B0604020202020204" pitchFamily="34" charset="0"/>
              </a:rPr>
              <a:t>La fragilità di coloro che cercano lavoro</a:t>
            </a:r>
            <a:endParaRPr lang="it-IT" sz="3990" dirty="0"/>
          </a:p>
        </p:txBody>
      </p:sp>
      <p:pic>
        <p:nvPicPr>
          <p:cNvPr id="8" name="Elemento grafico 7" descr="Grafico periodico contorno">
            <a:extLst>
              <a:ext uri="{FF2B5EF4-FFF2-40B4-BE49-F238E27FC236}">
                <a16:creationId xmlns:a16="http://schemas.microsoft.com/office/drawing/2014/main" id="{FC52FF36-40D9-103E-1D36-51157638993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9560" y="-95010"/>
            <a:ext cx="1105572" cy="1105572"/>
          </a:xfrm>
          <a:prstGeom prst="rect">
            <a:avLst/>
          </a:prstGeom>
        </p:spPr>
      </p:pic>
      <p:sp>
        <p:nvSpPr>
          <p:cNvPr id="6" name="CasellaDiTesto 5">
            <a:extLst>
              <a:ext uri="{FF2B5EF4-FFF2-40B4-BE49-F238E27FC236}">
                <a16:creationId xmlns:a16="http://schemas.microsoft.com/office/drawing/2014/main" id="{BBA6AA31-347E-D1B4-1CE0-848A562365C8}"/>
              </a:ext>
            </a:extLst>
          </p:cNvPr>
          <p:cNvSpPr txBox="1"/>
          <p:nvPr/>
        </p:nvSpPr>
        <p:spPr>
          <a:xfrm>
            <a:off x="572344" y="3822615"/>
            <a:ext cx="11324685" cy="2349708"/>
          </a:xfrm>
          <a:prstGeom prst="rect">
            <a:avLst/>
          </a:prstGeom>
          <a:solidFill>
            <a:schemeClr val="accent1">
              <a:lumMod val="40000"/>
              <a:lumOff val="60000"/>
            </a:schemeClr>
          </a:solidFill>
        </p:spPr>
        <p:txBody>
          <a:bodyPr vert="horz" lIns="82918" tIns="41459" rIns="82918" bIns="41459" rtlCol="0">
            <a:noAutofit/>
          </a:bodyPr>
          <a:lstStyle>
            <a:defPPr>
              <a:defRPr lang="en-US"/>
            </a:defPPr>
            <a:lvl1pPr marL="342900" indent="-342900" algn="just">
              <a:spcBef>
                <a:spcPts val="1000"/>
              </a:spcBef>
              <a:spcAft>
                <a:spcPts val="0"/>
              </a:spcAft>
              <a:buClr>
                <a:schemeClr val="accent1"/>
              </a:buClr>
              <a:buSzPct val="80000"/>
              <a:buFont typeface="Wingdings 3" charset="2"/>
              <a:buChar char=""/>
              <a:defRPr sz="1600">
                <a:latin typeface="Calibri" panose="020F0502020204030204" pitchFamily="34" charset="0"/>
                <a:ea typeface="Calibri" panose="020F0502020204030204" pitchFamily="34" charset="0"/>
                <a:cs typeface="Times New Roman" panose="02020603050405020304" pitchFamily="18" charset="0"/>
              </a:defRPr>
            </a:lvl1pPr>
            <a:lvl2pPr marL="742950" indent="-285750">
              <a:spcBef>
                <a:spcPts val="1000"/>
              </a:spcBef>
              <a:spcAft>
                <a:spcPts val="0"/>
              </a:spcAft>
              <a:buClr>
                <a:schemeClr val="accent1"/>
              </a:buClr>
              <a:buSzPct val="80000"/>
              <a:buFont typeface="Wingdings 3" charset="2"/>
              <a:buChar char=""/>
              <a:defRPr sz="1600">
                <a:solidFill>
                  <a:schemeClr val="tx1">
                    <a:lumMod val="75000"/>
                    <a:lumOff val="25000"/>
                  </a:schemeClr>
                </a:solidFill>
              </a:defRPr>
            </a:lvl2pPr>
            <a:lvl3pPr marL="1143000" indent="-228600">
              <a:spcBef>
                <a:spcPts val="1000"/>
              </a:spcBef>
              <a:spcAft>
                <a:spcPts val="0"/>
              </a:spcAft>
              <a:buClr>
                <a:schemeClr val="accent1"/>
              </a:buClr>
              <a:buSzPct val="80000"/>
              <a:buFont typeface="Wingdings 3" charset="2"/>
              <a:buChar char=""/>
              <a:defRPr sz="1400">
                <a:solidFill>
                  <a:schemeClr val="tx1">
                    <a:lumMod val="75000"/>
                    <a:lumOff val="25000"/>
                  </a:schemeClr>
                </a:solidFill>
              </a:defRPr>
            </a:lvl3pPr>
            <a:lvl4pPr marL="1600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4pPr>
            <a:lvl5pPr marL="20574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5pPr>
            <a:lvl6pPr marL="25146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6pPr>
            <a:lvl7pPr marL="29718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7pPr>
            <a:lvl8pPr marL="34290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8pPr>
            <a:lvl9pPr marL="3886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9pPr>
          </a:lstStyle>
          <a:p>
            <a:r>
              <a:rPr lang="it-IT" dirty="0"/>
              <a:t>I membri del Cluster 4 aderenti al Programma GOL sono, in grande maggioranza, donne: si tratta di 347 persone, pari al 70,7% del totale. La maggioranza di queste ha un’età compresa fra i 30 e i 49 anni (74,3% del totale dei soggetti riconducibili a tale fascia d’età). Seguono le over 50 (il 66,7% di tutti coloro che hanno 50 anni o più). Residuali sono le donne di età pari o inferiore ai 29 anni (solo 3 persone).</a:t>
            </a:r>
          </a:p>
          <a:p>
            <a:r>
              <a:rPr lang="it-IT" dirty="0"/>
              <a:t>Gli uomini del cluster 4 sono 144. Si tratta del 29,3% del totale. Questi ultimi si dividono equamente nelle fasce d’età 30-49 e 50 e più anni.</a:t>
            </a:r>
          </a:p>
          <a:p>
            <a:r>
              <a:rPr lang="it-IT" dirty="0"/>
              <a:t>La maggioranza dei membri del cluster 4 sono italiani (64,8% del totale), seguono – a lunga distanza – le persone di cittadinanza marocchina (6,7%), gli ucraini (3,7%), i rumeni (3,5%) e, con percentuali molto basse, tutte le altre nazionalità.</a:t>
            </a:r>
          </a:p>
        </p:txBody>
      </p:sp>
      <p:sp>
        <p:nvSpPr>
          <p:cNvPr id="3" name="CasellaDiTesto 2">
            <a:extLst>
              <a:ext uri="{FF2B5EF4-FFF2-40B4-BE49-F238E27FC236}">
                <a16:creationId xmlns:a16="http://schemas.microsoft.com/office/drawing/2014/main" id="{2FA4D2AD-5B98-0C03-00EA-C671E3ECE18B}"/>
              </a:ext>
            </a:extLst>
          </p:cNvPr>
          <p:cNvSpPr txBox="1"/>
          <p:nvPr/>
        </p:nvSpPr>
        <p:spPr>
          <a:xfrm>
            <a:off x="624894" y="1429382"/>
            <a:ext cx="11324685" cy="261610"/>
          </a:xfrm>
          <a:prstGeom prst="rect">
            <a:avLst/>
          </a:prstGeom>
          <a:noFill/>
        </p:spPr>
        <p:txBody>
          <a:bodyPr wrap="square">
            <a:spAutoFit/>
          </a:bodyPr>
          <a:lstStyle/>
          <a:p>
            <a:r>
              <a:rPr lang="it-IT" sz="1100" b="1" dirty="0">
                <a:effectLst/>
                <a:latin typeface="Calibri" panose="020F0502020204030204" pitchFamily="34" charset="0"/>
                <a:ea typeface="Calibri" panose="020F0502020204030204" pitchFamily="34" charset="0"/>
                <a:cs typeface="Times New Roman" panose="02020603050405020304" pitchFamily="18" charset="0"/>
              </a:rPr>
              <a:t>Distribuzione dei soggetti che, nell’ambito del Programma GOL, sono stati inseriti nel cluster 4, e sono stati presi in carico nella Provincia di Monza Brianza (dati al 31/10/2022)</a:t>
            </a:r>
            <a:endParaRPr lang="it-IT" sz="1100" dirty="0"/>
          </a:p>
        </p:txBody>
      </p:sp>
      <p:graphicFrame>
        <p:nvGraphicFramePr>
          <p:cNvPr id="4" name="Tabella 3">
            <a:extLst>
              <a:ext uri="{FF2B5EF4-FFF2-40B4-BE49-F238E27FC236}">
                <a16:creationId xmlns:a16="http://schemas.microsoft.com/office/drawing/2014/main" id="{D861F88B-F324-CDBB-C87B-CAA4C160EF90}"/>
              </a:ext>
            </a:extLst>
          </p:cNvPr>
          <p:cNvGraphicFramePr>
            <a:graphicFrameLocks noGrp="1"/>
          </p:cNvGraphicFramePr>
          <p:nvPr>
            <p:extLst>
              <p:ext uri="{D42A27DB-BD31-4B8C-83A1-F6EECF244321}">
                <p14:modId xmlns:p14="http://schemas.microsoft.com/office/powerpoint/2010/main" val="2037351391"/>
              </p:ext>
            </p:extLst>
          </p:nvPr>
        </p:nvGraphicFramePr>
        <p:xfrm>
          <a:off x="691055" y="1684562"/>
          <a:ext cx="10796751" cy="997204"/>
        </p:xfrm>
        <a:graphic>
          <a:graphicData uri="http://schemas.openxmlformats.org/drawingml/2006/table">
            <a:tbl>
              <a:tblPr firstRow="1" firstCol="1" bandRow="1">
                <a:tableStyleId>{5C22544A-7EE6-4342-B048-85BDC9FD1C3A}</a:tableStyleId>
              </a:tblPr>
              <a:tblGrid>
                <a:gridCol w="3282868">
                  <a:extLst>
                    <a:ext uri="{9D8B030D-6E8A-4147-A177-3AD203B41FA5}">
                      <a16:colId xmlns:a16="http://schemas.microsoft.com/office/drawing/2014/main" val="2678843285"/>
                    </a:ext>
                  </a:extLst>
                </a:gridCol>
                <a:gridCol w="1617677">
                  <a:extLst>
                    <a:ext uri="{9D8B030D-6E8A-4147-A177-3AD203B41FA5}">
                      <a16:colId xmlns:a16="http://schemas.microsoft.com/office/drawing/2014/main" val="3903260027"/>
                    </a:ext>
                  </a:extLst>
                </a:gridCol>
                <a:gridCol w="1617677">
                  <a:extLst>
                    <a:ext uri="{9D8B030D-6E8A-4147-A177-3AD203B41FA5}">
                      <a16:colId xmlns:a16="http://schemas.microsoft.com/office/drawing/2014/main" val="1388050531"/>
                    </a:ext>
                  </a:extLst>
                </a:gridCol>
                <a:gridCol w="1619837">
                  <a:extLst>
                    <a:ext uri="{9D8B030D-6E8A-4147-A177-3AD203B41FA5}">
                      <a16:colId xmlns:a16="http://schemas.microsoft.com/office/drawing/2014/main" val="3927270561"/>
                    </a:ext>
                  </a:extLst>
                </a:gridCol>
                <a:gridCol w="1619837">
                  <a:extLst>
                    <a:ext uri="{9D8B030D-6E8A-4147-A177-3AD203B41FA5}">
                      <a16:colId xmlns:a16="http://schemas.microsoft.com/office/drawing/2014/main" val="1120758833"/>
                    </a:ext>
                  </a:extLst>
                </a:gridCol>
                <a:gridCol w="1038855">
                  <a:extLst>
                    <a:ext uri="{9D8B030D-6E8A-4147-A177-3AD203B41FA5}">
                      <a16:colId xmlns:a16="http://schemas.microsoft.com/office/drawing/2014/main" val="2809616372"/>
                    </a:ext>
                  </a:extLst>
                </a:gridCol>
              </a:tblGrid>
              <a:tr h="182880">
                <a:tc>
                  <a:txBody>
                    <a:bodyPr/>
                    <a:lstStyle/>
                    <a:p>
                      <a:pPr>
                        <a:lnSpc>
                          <a:spcPct val="107000"/>
                        </a:lnSpc>
                        <a:spcAft>
                          <a:spcPts val="800"/>
                        </a:spcAft>
                      </a:pPr>
                      <a:r>
                        <a:rPr lang="it-IT" sz="1600">
                          <a:effectLst/>
                        </a:rPr>
                        <a:t>Genere</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it-IT" sz="1600">
                          <a:effectLst/>
                        </a:rPr>
                        <a:t>-29 anni</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it-IT" sz="1600">
                          <a:effectLst/>
                        </a:rPr>
                        <a:t>30-49 anni</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it-IT" sz="1600">
                          <a:effectLst/>
                        </a:rPr>
                        <a:t>50- anni</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it-IT" sz="1600">
                          <a:effectLst/>
                        </a:rPr>
                        <a:t>Totale</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it-IT" sz="1600">
                          <a:effectLst/>
                        </a:rPr>
                        <a:t>Totale %</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882900208"/>
                  </a:ext>
                </a:extLst>
              </a:tr>
              <a:tr h="182880">
                <a:tc>
                  <a:txBody>
                    <a:bodyPr/>
                    <a:lstStyle/>
                    <a:p>
                      <a:pPr>
                        <a:lnSpc>
                          <a:spcPct val="107000"/>
                        </a:lnSpc>
                        <a:spcAft>
                          <a:spcPts val="800"/>
                        </a:spcAft>
                      </a:pPr>
                      <a:r>
                        <a:rPr lang="it-IT" sz="1600">
                          <a:effectLst/>
                        </a:rPr>
                        <a:t>Femmine</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600">
                          <a:effectLst/>
                        </a:rPr>
                        <a:t>3</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600">
                          <a:effectLst/>
                        </a:rPr>
                        <a:t>202</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600">
                          <a:effectLst/>
                        </a:rPr>
                        <a:t>142</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600">
                          <a:effectLst/>
                        </a:rPr>
                        <a:t>347</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600">
                          <a:effectLst/>
                        </a:rPr>
                        <a:t>70,7%</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891528626"/>
                  </a:ext>
                </a:extLst>
              </a:tr>
              <a:tr h="182880">
                <a:tc>
                  <a:txBody>
                    <a:bodyPr/>
                    <a:lstStyle/>
                    <a:p>
                      <a:pPr>
                        <a:lnSpc>
                          <a:spcPct val="107000"/>
                        </a:lnSpc>
                        <a:spcAft>
                          <a:spcPts val="800"/>
                        </a:spcAft>
                      </a:pPr>
                      <a:r>
                        <a:rPr lang="it-IT" sz="1600">
                          <a:effectLst/>
                        </a:rPr>
                        <a:t>Maschi</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600">
                          <a:effectLst/>
                        </a:rPr>
                        <a:t>3</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600">
                          <a:effectLst/>
                        </a:rPr>
                        <a:t>70</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600">
                          <a:effectLst/>
                        </a:rPr>
                        <a:t>71</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600">
                          <a:effectLst/>
                        </a:rPr>
                        <a:t>144</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600">
                          <a:effectLst/>
                        </a:rPr>
                        <a:t>29,3%</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91756332"/>
                  </a:ext>
                </a:extLst>
              </a:tr>
              <a:tr h="182880">
                <a:tc>
                  <a:txBody>
                    <a:bodyPr/>
                    <a:lstStyle/>
                    <a:p>
                      <a:pPr>
                        <a:lnSpc>
                          <a:spcPct val="107000"/>
                        </a:lnSpc>
                        <a:spcAft>
                          <a:spcPts val="800"/>
                        </a:spcAft>
                      </a:pPr>
                      <a:r>
                        <a:rPr lang="it-IT" sz="1600" dirty="0">
                          <a:effectLst/>
                        </a:rPr>
                        <a:t>Totale</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600">
                          <a:effectLst/>
                        </a:rPr>
                        <a:t>6</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600">
                          <a:effectLst/>
                        </a:rPr>
                        <a:t>272</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600">
                          <a:effectLst/>
                        </a:rPr>
                        <a:t>213</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600">
                          <a:effectLst/>
                        </a:rPr>
                        <a:t>491</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600" dirty="0">
                          <a:effectLst/>
                        </a:rPr>
                        <a:t>100,0%</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821633077"/>
                  </a:ext>
                </a:extLst>
              </a:tr>
            </a:tbl>
          </a:graphicData>
        </a:graphic>
      </p:graphicFrame>
      <p:sp>
        <p:nvSpPr>
          <p:cNvPr id="9" name="CasellaDiTesto 8">
            <a:extLst>
              <a:ext uri="{FF2B5EF4-FFF2-40B4-BE49-F238E27FC236}">
                <a16:creationId xmlns:a16="http://schemas.microsoft.com/office/drawing/2014/main" id="{B90B6FC0-388C-907D-DA33-BD5E97A8C1E9}"/>
              </a:ext>
            </a:extLst>
          </p:cNvPr>
          <p:cNvSpPr txBox="1"/>
          <p:nvPr/>
        </p:nvSpPr>
        <p:spPr>
          <a:xfrm>
            <a:off x="8197389" y="2668907"/>
            <a:ext cx="3384331" cy="261610"/>
          </a:xfrm>
          <a:prstGeom prst="rect">
            <a:avLst/>
          </a:prstGeom>
          <a:noFill/>
        </p:spPr>
        <p:txBody>
          <a:bodyPr wrap="square">
            <a:spAutoFit/>
          </a:bodyPr>
          <a:lstStyle/>
          <a:p>
            <a:pPr algn="r"/>
            <a:r>
              <a:rPr lang="it-IT" sz="1100" i="1" dirty="0">
                <a:effectLst/>
                <a:latin typeface="Calibri" panose="020F0502020204030204" pitchFamily="34" charset="0"/>
                <a:ea typeface="Calibri" panose="020F0502020204030204" pitchFamily="34" charset="0"/>
                <a:cs typeface="Times New Roman" panose="02020603050405020304" pitchFamily="18" charset="0"/>
              </a:rPr>
              <a:t>Fonte: Elaborazioni Pin </a:t>
            </a:r>
            <a:r>
              <a:rPr lang="it-IT" sz="1100" i="1" dirty="0" err="1">
                <a:effectLst/>
                <a:latin typeface="Calibri" panose="020F0502020204030204" pitchFamily="34" charset="0"/>
                <a:ea typeface="Calibri" panose="020F0502020204030204" pitchFamily="34" charset="0"/>
                <a:cs typeface="Times New Roman" panose="02020603050405020304" pitchFamily="18" charset="0"/>
              </a:rPr>
              <a:t>scarl</a:t>
            </a:r>
            <a:r>
              <a:rPr lang="it-IT" sz="1100" i="1" dirty="0">
                <a:effectLst/>
                <a:latin typeface="Calibri" panose="020F0502020204030204" pitchFamily="34" charset="0"/>
                <a:ea typeface="Calibri" panose="020F0502020204030204" pitchFamily="34" charset="0"/>
                <a:cs typeface="Times New Roman" panose="02020603050405020304" pitchFamily="18" charset="0"/>
              </a:rPr>
              <a:t> su dati Regione Lombardia</a:t>
            </a:r>
            <a:endParaRPr lang="it-IT" sz="1100" i="1" dirty="0"/>
          </a:p>
        </p:txBody>
      </p:sp>
      <p:sp>
        <p:nvSpPr>
          <p:cNvPr id="11" name="Freccia in giù 10">
            <a:extLst>
              <a:ext uri="{FF2B5EF4-FFF2-40B4-BE49-F238E27FC236}">
                <a16:creationId xmlns:a16="http://schemas.microsoft.com/office/drawing/2014/main" id="{85050E12-6D44-6C98-22C5-2011ED0ABEE3}"/>
              </a:ext>
            </a:extLst>
          </p:cNvPr>
          <p:cNvSpPr/>
          <p:nvPr/>
        </p:nvSpPr>
        <p:spPr>
          <a:xfrm>
            <a:off x="5404368" y="2930517"/>
            <a:ext cx="1660635" cy="804042"/>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CasellaDiTesto 11">
            <a:extLst>
              <a:ext uri="{FF2B5EF4-FFF2-40B4-BE49-F238E27FC236}">
                <a16:creationId xmlns:a16="http://schemas.microsoft.com/office/drawing/2014/main" id="{9D7BD608-6CEA-147C-0E46-0EEE0B5F3A39}"/>
              </a:ext>
            </a:extLst>
          </p:cNvPr>
          <p:cNvSpPr txBox="1"/>
          <p:nvPr/>
        </p:nvSpPr>
        <p:spPr>
          <a:xfrm>
            <a:off x="691055" y="891534"/>
            <a:ext cx="11453492" cy="427168"/>
          </a:xfrm>
          <a:prstGeom prst="rect">
            <a:avLst/>
          </a:prstGeom>
          <a:noFill/>
        </p:spPr>
        <p:txBody>
          <a:bodyPr wrap="square">
            <a:spAutoFit/>
          </a:bodyPr>
          <a:lstStyle/>
          <a:p>
            <a:r>
              <a:rPr lang="it-IT" sz="2176" b="1" dirty="0">
                <a:solidFill>
                  <a:srgbClr val="00B0F0"/>
                </a:solidFill>
                <a:latin typeface="Calibri" panose="020F0502020204030204" pitchFamily="34" charset="0"/>
                <a:ea typeface="+mj-ea"/>
                <a:cs typeface="Calibri" panose="020F0502020204030204" pitchFamily="34" charset="0"/>
              </a:rPr>
              <a:t>La popolazione di riferimento </a:t>
            </a:r>
          </a:p>
        </p:txBody>
      </p:sp>
    </p:spTree>
    <p:extLst>
      <p:ext uri="{BB962C8B-B14F-4D97-AF65-F5344CB8AC3E}">
        <p14:creationId xmlns:p14="http://schemas.microsoft.com/office/powerpoint/2010/main" val="838124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1F5497F7-0F07-4C94-5E36-D759101AEEEE}"/>
              </a:ext>
            </a:extLst>
          </p:cNvPr>
          <p:cNvSpPr txBox="1"/>
          <p:nvPr/>
        </p:nvSpPr>
        <p:spPr>
          <a:xfrm>
            <a:off x="1120927" y="-454"/>
            <a:ext cx="10647247" cy="706347"/>
          </a:xfrm>
          <a:prstGeom prst="rect">
            <a:avLst/>
          </a:prstGeom>
          <a:noFill/>
        </p:spPr>
        <p:txBody>
          <a:bodyPr wrap="square">
            <a:spAutoFit/>
          </a:bodyPr>
          <a:lstStyle/>
          <a:p>
            <a:r>
              <a:rPr lang="it-IT" sz="3990" dirty="0">
                <a:solidFill>
                  <a:srgbClr val="10407A"/>
                </a:solidFill>
                <a:latin typeface="+mj-lt"/>
                <a:cs typeface="Arial" panose="020B0604020202020204" pitchFamily="34" charset="0"/>
              </a:rPr>
              <a:t>La fragilità di coloro che cercano lavoro</a:t>
            </a:r>
            <a:endParaRPr lang="it-IT" sz="3990" dirty="0"/>
          </a:p>
        </p:txBody>
      </p:sp>
      <p:pic>
        <p:nvPicPr>
          <p:cNvPr id="8" name="Elemento grafico 7" descr="Grafico periodico contorno">
            <a:extLst>
              <a:ext uri="{FF2B5EF4-FFF2-40B4-BE49-F238E27FC236}">
                <a16:creationId xmlns:a16="http://schemas.microsoft.com/office/drawing/2014/main" id="{FC52FF36-40D9-103E-1D36-51157638993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9560" y="-95010"/>
            <a:ext cx="1105572" cy="1105572"/>
          </a:xfrm>
          <a:prstGeom prst="rect">
            <a:avLst/>
          </a:prstGeom>
        </p:spPr>
      </p:pic>
      <p:sp>
        <p:nvSpPr>
          <p:cNvPr id="6" name="CasellaDiTesto 5">
            <a:extLst>
              <a:ext uri="{FF2B5EF4-FFF2-40B4-BE49-F238E27FC236}">
                <a16:creationId xmlns:a16="http://schemas.microsoft.com/office/drawing/2014/main" id="{BBA6AA31-347E-D1B4-1CE0-848A562365C8}"/>
              </a:ext>
            </a:extLst>
          </p:cNvPr>
          <p:cNvSpPr txBox="1"/>
          <p:nvPr/>
        </p:nvSpPr>
        <p:spPr>
          <a:xfrm>
            <a:off x="244315" y="3994918"/>
            <a:ext cx="11410822" cy="2311290"/>
          </a:xfrm>
          <a:prstGeom prst="rect">
            <a:avLst/>
          </a:prstGeom>
          <a:solidFill>
            <a:schemeClr val="accent1">
              <a:lumMod val="40000"/>
              <a:lumOff val="60000"/>
            </a:schemeClr>
          </a:solidFill>
        </p:spPr>
        <p:txBody>
          <a:bodyPr vert="horz" lIns="82918" tIns="41459" rIns="82918" bIns="41459" rtlCol="0">
            <a:noAutofit/>
          </a:bodyPr>
          <a:lstStyle>
            <a:defPPr>
              <a:defRPr lang="en-US"/>
            </a:defPPr>
            <a:lvl1pPr marL="342900" indent="-342900" algn="just">
              <a:spcBef>
                <a:spcPts val="1000"/>
              </a:spcBef>
              <a:spcAft>
                <a:spcPts val="0"/>
              </a:spcAft>
              <a:buClr>
                <a:schemeClr val="accent1"/>
              </a:buClr>
              <a:buSzPct val="80000"/>
              <a:buFont typeface="Wingdings 3" charset="2"/>
              <a:buChar char=""/>
              <a:defRPr sz="1600">
                <a:latin typeface="Calibri" panose="020F0502020204030204" pitchFamily="34" charset="0"/>
                <a:ea typeface="Calibri" panose="020F0502020204030204" pitchFamily="34" charset="0"/>
                <a:cs typeface="Times New Roman" panose="02020603050405020304" pitchFamily="18" charset="0"/>
              </a:defRPr>
            </a:lvl1pPr>
            <a:lvl2pPr marL="742950" indent="-285750">
              <a:spcBef>
                <a:spcPts val="1000"/>
              </a:spcBef>
              <a:spcAft>
                <a:spcPts val="0"/>
              </a:spcAft>
              <a:buClr>
                <a:schemeClr val="accent1"/>
              </a:buClr>
              <a:buSzPct val="80000"/>
              <a:buFont typeface="Wingdings 3" charset="2"/>
              <a:buChar char=""/>
              <a:defRPr sz="1600">
                <a:solidFill>
                  <a:schemeClr val="tx1">
                    <a:lumMod val="75000"/>
                    <a:lumOff val="25000"/>
                  </a:schemeClr>
                </a:solidFill>
              </a:defRPr>
            </a:lvl2pPr>
            <a:lvl3pPr marL="1143000" indent="-228600">
              <a:spcBef>
                <a:spcPts val="1000"/>
              </a:spcBef>
              <a:spcAft>
                <a:spcPts val="0"/>
              </a:spcAft>
              <a:buClr>
                <a:schemeClr val="accent1"/>
              </a:buClr>
              <a:buSzPct val="80000"/>
              <a:buFont typeface="Wingdings 3" charset="2"/>
              <a:buChar char=""/>
              <a:defRPr sz="1400">
                <a:solidFill>
                  <a:schemeClr val="tx1">
                    <a:lumMod val="75000"/>
                    <a:lumOff val="25000"/>
                  </a:schemeClr>
                </a:solidFill>
              </a:defRPr>
            </a:lvl3pPr>
            <a:lvl4pPr marL="1600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4pPr>
            <a:lvl5pPr marL="20574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5pPr>
            <a:lvl6pPr marL="25146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6pPr>
            <a:lvl7pPr marL="29718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7pPr>
            <a:lvl8pPr marL="34290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8pPr>
            <a:lvl9pPr marL="3886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9pPr>
          </a:lstStyle>
          <a:p>
            <a:r>
              <a:rPr lang="it-IT" dirty="0"/>
              <a:t>La maggioranza risulta percettrice di reddito di cittadinanza (43,6% del totale) </a:t>
            </a:r>
            <a:r>
              <a:rPr lang="it-IT" dirty="0">
                <a:sym typeface="Wingdings" panose="05000000000000000000" pitchFamily="2" charset="2"/>
              </a:rPr>
              <a:t></a:t>
            </a:r>
            <a:r>
              <a:rPr lang="it-IT" dirty="0"/>
              <a:t> La prevalenza dei soggetti iscritti alla misura a contrasto della povertà prevale, infatti, in tutte le classi, indipendentemente dal carico familiare. </a:t>
            </a:r>
          </a:p>
          <a:p>
            <a:r>
              <a:rPr lang="it-IT" dirty="0"/>
              <a:t>La maggioranza dei soggetti appartenenti al cluster 4 dichiarano di non avere nessun debito pregresso, mentre il 26,5%, pur ammettendo una situazione debitoria, ne dichiara la solvibilità. Dunque, </a:t>
            </a:r>
            <a:r>
              <a:rPr lang="it-IT" u="sng" dirty="0"/>
              <a:t>la % di chi non ha problemi di insolvenza ammonta al 75,8% del totale</a:t>
            </a:r>
            <a:r>
              <a:rPr lang="it-IT" dirty="0"/>
              <a:t>. </a:t>
            </a:r>
          </a:p>
          <a:p>
            <a:r>
              <a:rPr lang="it-IT" dirty="0"/>
              <a:t>Il 20,6% del cluster 4 ha, invece, debiti non fronteggiabili o un forte rischio di insolvenza. La percentuale dei soggetti indebitati gravemente è maggiore fra gli uomini (24,3%) che tra le donne (19,0%).</a:t>
            </a:r>
          </a:p>
          <a:p>
            <a:endParaRPr lang="it-IT" dirty="0"/>
          </a:p>
          <a:p>
            <a:endParaRPr lang="it-IT" dirty="0"/>
          </a:p>
        </p:txBody>
      </p:sp>
      <p:sp>
        <p:nvSpPr>
          <p:cNvPr id="9" name="CasellaDiTesto 8">
            <a:extLst>
              <a:ext uri="{FF2B5EF4-FFF2-40B4-BE49-F238E27FC236}">
                <a16:creationId xmlns:a16="http://schemas.microsoft.com/office/drawing/2014/main" id="{B90B6FC0-388C-907D-DA33-BD5E97A8C1E9}"/>
              </a:ext>
            </a:extLst>
          </p:cNvPr>
          <p:cNvSpPr txBox="1"/>
          <p:nvPr/>
        </p:nvSpPr>
        <p:spPr>
          <a:xfrm>
            <a:off x="8291994" y="3478206"/>
            <a:ext cx="3384331" cy="261610"/>
          </a:xfrm>
          <a:prstGeom prst="rect">
            <a:avLst/>
          </a:prstGeom>
          <a:noFill/>
        </p:spPr>
        <p:txBody>
          <a:bodyPr wrap="square">
            <a:spAutoFit/>
          </a:bodyPr>
          <a:lstStyle/>
          <a:p>
            <a:pPr algn="r"/>
            <a:r>
              <a:rPr lang="it-IT" sz="1100" i="1" dirty="0">
                <a:effectLst/>
                <a:latin typeface="Calibri" panose="020F0502020204030204" pitchFamily="34" charset="0"/>
                <a:ea typeface="Calibri" panose="020F0502020204030204" pitchFamily="34" charset="0"/>
                <a:cs typeface="Times New Roman" panose="02020603050405020304" pitchFamily="18" charset="0"/>
              </a:rPr>
              <a:t>Fonte: Elaborazioni Pin </a:t>
            </a:r>
            <a:r>
              <a:rPr lang="it-IT" sz="1100" i="1" dirty="0" err="1">
                <a:effectLst/>
                <a:latin typeface="Calibri" panose="020F0502020204030204" pitchFamily="34" charset="0"/>
                <a:ea typeface="Calibri" panose="020F0502020204030204" pitchFamily="34" charset="0"/>
                <a:cs typeface="Times New Roman" panose="02020603050405020304" pitchFamily="18" charset="0"/>
              </a:rPr>
              <a:t>scarl</a:t>
            </a:r>
            <a:r>
              <a:rPr lang="it-IT" sz="1100" i="1" dirty="0">
                <a:effectLst/>
                <a:latin typeface="Calibri" panose="020F0502020204030204" pitchFamily="34" charset="0"/>
                <a:ea typeface="Calibri" panose="020F0502020204030204" pitchFamily="34" charset="0"/>
                <a:cs typeface="Times New Roman" panose="02020603050405020304" pitchFamily="18" charset="0"/>
              </a:rPr>
              <a:t> su dati Regione Lombardia</a:t>
            </a:r>
            <a:endParaRPr lang="it-IT" sz="1100" i="1" dirty="0"/>
          </a:p>
        </p:txBody>
      </p:sp>
      <p:graphicFrame>
        <p:nvGraphicFramePr>
          <p:cNvPr id="2" name="Tabella 1">
            <a:extLst>
              <a:ext uri="{FF2B5EF4-FFF2-40B4-BE49-F238E27FC236}">
                <a16:creationId xmlns:a16="http://schemas.microsoft.com/office/drawing/2014/main" id="{FA142413-96A5-0D42-D492-D1DADE330EFC}"/>
              </a:ext>
            </a:extLst>
          </p:cNvPr>
          <p:cNvGraphicFramePr>
            <a:graphicFrameLocks noGrp="1"/>
          </p:cNvGraphicFramePr>
          <p:nvPr>
            <p:extLst>
              <p:ext uri="{D42A27DB-BD31-4B8C-83A1-F6EECF244321}">
                <p14:modId xmlns:p14="http://schemas.microsoft.com/office/powerpoint/2010/main" val="3555067496"/>
              </p:ext>
            </p:extLst>
          </p:nvPr>
        </p:nvGraphicFramePr>
        <p:xfrm>
          <a:off x="212784" y="1526018"/>
          <a:ext cx="11410822" cy="1976247"/>
        </p:xfrm>
        <a:graphic>
          <a:graphicData uri="http://schemas.openxmlformats.org/drawingml/2006/table">
            <a:tbl>
              <a:tblPr firstRow="1" firstCol="1" bandRow="1">
                <a:tableStyleId>{5C22544A-7EE6-4342-B048-85BDC9FD1C3A}</a:tableStyleId>
              </a:tblPr>
              <a:tblGrid>
                <a:gridCol w="2514944">
                  <a:extLst>
                    <a:ext uri="{9D8B030D-6E8A-4147-A177-3AD203B41FA5}">
                      <a16:colId xmlns:a16="http://schemas.microsoft.com/office/drawing/2014/main" val="1863917000"/>
                    </a:ext>
                  </a:extLst>
                </a:gridCol>
                <a:gridCol w="1483407">
                  <a:extLst>
                    <a:ext uri="{9D8B030D-6E8A-4147-A177-3AD203B41FA5}">
                      <a16:colId xmlns:a16="http://schemas.microsoft.com/office/drawing/2014/main" val="3714067637"/>
                    </a:ext>
                  </a:extLst>
                </a:gridCol>
                <a:gridCol w="1483407">
                  <a:extLst>
                    <a:ext uri="{9D8B030D-6E8A-4147-A177-3AD203B41FA5}">
                      <a16:colId xmlns:a16="http://schemas.microsoft.com/office/drawing/2014/main" val="934972807"/>
                    </a:ext>
                  </a:extLst>
                </a:gridCol>
                <a:gridCol w="1483407">
                  <a:extLst>
                    <a:ext uri="{9D8B030D-6E8A-4147-A177-3AD203B41FA5}">
                      <a16:colId xmlns:a16="http://schemas.microsoft.com/office/drawing/2014/main" val="2625617105"/>
                    </a:ext>
                  </a:extLst>
                </a:gridCol>
                <a:gridCol w="1483407">
                  <a:extLst>
                    <a:ext uri="{9D8B030D-6E8A-4147-A177-3AD203B41FA5}">
                      <a16:colId xmlns:a16="http://schemas.microsoft.com/office/drawing/2014/main" val="2213293802"/>
                    </a:ext>
                  </a:extLst>
                </a:gridCol>
                <a:gridCol w="1483407">
                  <a:extLst>
                    <a:ext uri="{9D8B030D-6E8A-4147-A177-3AD203B41FA5}">
                      <a16:colId xmlns:a16="http://schemas.microsoft.com/office/drawing/2014/main" val="1462133029"/>
                    </a:ext>
                  </a:extLst>
                </a:gridCol>
                <a:gridCol w="1478843">
                  <a:extLst>
                    <a:ext uri="{9D8B030D-6E8A-4147-A177-3AD203B41FA5}">
                      <a16:colId xmlns:a16="http://schemas.microsoft.com/office/drawing/2014/main" val="2770372298"/>
                    </a:ext>
                  </a:extLst>
                </a:gridCol>
              </a:tblGrid>
              <a:tr h="457200">
                <a:tc>
                  <a:txBody>
                    <a:bodyPr/>
                    <a:lstStyle/>
                    <a:p>
                      <a:pPr algn="ctr">
                        <a:lnSpc>
                          <a:spcPct val="107000"/>
                        </a:lnSpc>
                        <a:spcAft>
                          <a:spcPts val="800"/>
                        </a:spcAft>
                      </a:pPr>
                      <a:r>
                        <a:rPr lang="it-IT" sz="1200">
                          <a:effectLst/>
                        </a:rPr>
                        <a:t>Reddito</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200">
                          <a:effectLst/>
                        </a:rPr>
                        <a:t>Nessun familiare a carico</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200">
                          <a:effectLst/>
                        </a:rPr>
                        <a:t>1 persona a carico</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200">
                          <a:effectLst/>
                        </a:rPr>
                        <a:t>2 persone a carico</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200">
                          <a:effectLst/>
                        </a:rPr>
                        <a:t>Più di 2 persone a carico</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200">
                          <a:effectLst/>
                        </a:rPr>
                        <a:t>Totale (VA)</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200" dirty="0">
                          <a:effectLst/>
                        </a:rPr>
                        <a:t>Totale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77583796"/>
                  </a:ext>
                </a:extLst>
              </a:tr>
              <a:tr h="161770">
                <a:tc>
                  <a:txBody>
                    <a:bodyPr/>
                    <a:lstStyle/>
                    <a:p>
                      <a:pPr>
                        <a:lnSpc>
                          <a:spcPct val="107000"/>
                        </a:lnSpc>
                        <a:spcAft>
                          <a:spcPts val="800"/>
                        </a:spcAft>
                      </a:pPr>
                      <a:r>
                        <a:rPr lang="it-IT" sz="1200">
                          <a:effectLst/>
                        </a:rPr>
                        <a:t>Oltre 3.000 euro</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a:effectLst/>
                        </a:rPr>
                        <a:t>1,2%</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200">
                          <a:effectLst/>
                        </a:rPr>
                        <a:t>3,0%</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200">
                          <a:effectLst/>
                        </a:rPr>
                        <a:t>2,5%</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200">
                          <a:effectLst/>
                        </a:rPr>
                        <a:t>0,0%</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200" b="1" i="1" dirty="0">
                          <a:effectLst/>
                        </a:rPr>
                        <a:t>8</a:t>
                      </a:r>
                      <a:endParaRPr lang="it-IT" sz="16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b="1" dirty="0">
                          <a:effectLst/>
                        </a:rPr>
                        <a:t>1,6%</a:t>
                      </a:r>
                      <a:endParaRPr lang="it-IT"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762032901"/>
                  </a:ext>
                </a:extLst>
              </a:tr>
              <a:tr h="182880">
                <a:tc>
                  <a:txBody>
                    <a:bodyPr/>
                    <a:lstStyle/>
                    <a:p>
                      <a:pPr>
                        <a:lnSpc>
                          <a:spcPct val="107000"/>
                        </a:lnSpc>
                        <a:spcAft>
                          <a:spcPts val="800"/>
                        </a:spcAft>
                      </a:pPr>
                      <a:r>
                        <a:rPr lang="it-IT" sz="1200">
                          <a:effectLst/>
                        </a:rPr>
                        <a:t>Da 2.001 a 3.000 euro</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a:effectLst/>
                        </a:rPr>
                        <a:t>9,8%</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200">
                          <a:effectLst/>
                        </a:rPr>
                        <a:t>4,0%</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200">
                          <a:effectLst/>
                        </a:rPr>
                        <a:t>4,2%</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200">
                          <a:effectLst/>
                        </a:rPr>
                        <a:t>5,2%</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200" b="1" i="1" dirty="0">
                          <a:effectLst/>
                        </a:rPr>
                        <a:t>31</a:t>
                      </a:r>
                      <a:endParaRPr lang="it-IT" sz="16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b="1">
                          <a:effectLst/>
                        </a:rPr>
                        <a:t>6,3%</a:t>
                      </a:r>
                      <a:endParaRPr lang="it-IT" sz="16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546741976"/>
                  </a:ext>
                </a:extLst>
              </a:tr>
              <a:tr h="182880">
                <a:tc>
                  <a:txBody>
                    <a:bodyPr/>
                    <a:lstStyle/>
                    <a:p>
                      <a:pPr>
                        <a:lnSpc>
                          <a:spcPct val="107000"/>
                        </a:lnSpc>
                        <a:spcAft>
                          <a:spcPts val="800"/>
                        </a:spcAft>
                      </a:pPr>
                      <a:r>
                        <a:rPr lang="it-IT" sz="1200">
                          <a:effectLst/>
                        </a:rPr>
                        <a:t>Da 1.501 a 2.000 euro</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a:effectLst/>
                        </a:rPr>
                        <a:t>6,9%</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200">
                          <a:effectLst/>
                        </a:rPr>
                        <a:t>13,9%</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200">
                          <a:effectLst/>
                        </a:rPr>
                        <a:t>15,0%</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200">
                          <a:effectLst/>
                        </a:rPr>
                        <a:t>23,7%</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200" b="1" i="1" dirty="0">
                          <a:effectLst/>
                        </a:rPr>
                        <a:t>67</a:t>
                      </a:r>
                      <a:endParaRPr lang="it-IT" sz="16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b="1">
                          <a:effectLst/>
                        </a:rPr>
                        <a:t>13,6%</a:t>
                      </a:r>
                      <a:endParaRPr lang="it-IT" sz="16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228397832"/>
                  </a:ext>
                </a:extLst>
              </a:tr>
              <a:tr h="182880">
                <a:tc>
                  <a:txBody>
                    <a:bodyPr/>
                    <a:lstStyle/>
                    <a:p>
                      <a:pPr>
                        <a:lnSpc>
                          <a:spcPct val="107000"/>
                        </a:lnSpc>
                        <a:spcAft>
                          <a:spcPts val="800"/>
                        </a:spcAft>
                      </a:pPr>
                      <a:r>
                        <a:rPr lang="it-IT" sz="1200">
                          <a:effectLst/>
                        </a:rPr>
                        <a:t>Meno di 1.500 euro</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a:effectLst/>
                        </a:rPr>
                        <a:t>37,0%</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200" dirty="0">
                          <a:effectLst/>
                        </a:rPr>
                        <a:t>36,6%</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200">
                          <a:effectLst/>
                        </a:rPr>
                        <a:t>32,5%</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200">
                          <a:effectLst/>
                        </a:rPr>
                        <a:t>20,6%</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200" b="1" i="1" dirty="0">
                          <a:effectLst/>
                        </a:rPr>
                        <a:t>160</a:t>
                      </a:r>
                      <a:endParaRPr lang="it-IT" sz="16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b="1" dirty="0">
                          <a:effectLst/>
                        </a:rPr>
                        <a:t>32,6%</a:t>
                      </a:r>
                      <a:endParaRPr lang="it-IT"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475462937"/>
                  </a:ext>
                </a:extLst>
              </a:tr>
              <a:tr h="182880">
                <a:tc>
                  <a:txBody>
                    <a:bodyPr/>
                    <a:lstStyle/>
                    <a:p>
                      <a:pPr>
                        <a:lnSpc>
                          <a:spcPct val="107000"/>
                        </a:lnSpc>
                        <a:spcAft>
                          <a:spcPts val="800"/>
                        </a:spcAft>
                      </a:pPr>
                      <a:r>
                        <a:rPr lang="it-IT" sz="1200">
                          <a:effectLst/>
                        </a:rPr>
                        <a:t>Rdc</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a:effectLst/>
                        </a:rPr>
                        <a:t>42,2%</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200" dirty="0">
                          <a:effectLst/>
                        </a:rPr>
                        <a:t>41,6%</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200">
                          <a:effectLst/>
                        </a:rPr>
                        <a:t>44,2%</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200">
                          <a:effectLst/>
                        </a:rPr>
                        <a:t>47,4%</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200" b="1" i="1">
                          <a:effectLst/>
                        </a:rPr>
                        <a:t>214</a:t>
                      </a:r>
                      <a:endParaRPr lang="it-IT" sz="1600" b="1" i="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b="1" dirty="0">
                          <a:effectLst/>
                        </a:rPr>
                        <a:t>43,6%</a:t>
                      </a:r>
                      <a:endParaRPr lang="it-IT"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668757933"/>
                  </a:ext>
                </a:extLst>
              </a:tr>
              <a:tr h="182880">
                <a:tc>
                  <a:txBody>
                    <a:bodyPr/>
                    <a:lstStyle/>
                    <a:p>
                      <a:pPr>
                        <a:lnSpc>
                          <a:spcPct val="107000"/>
                        </a:lnSpc>
                        <a:spcAft>
                          <a:spcPts val="800"/>
                        </a:spcAft>
                      </a:pPr>
                      <a:r>
                        <a:rPr lang="it-IT" sz="1200">
                          <a:effectLst/>
                        </a:rPr>
                        <a:t>Non risponde / non sa</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a:effectLst/>
                        </a:rPr>
                        <a:t>2,9%</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200" dirty="0">
                          <a:effectLst/>
                        </a:rPr>
                        <a:t>1,0%</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200">
                          <a:effectLst/>
                        </a:rPr>
                        <a:t>1,7%</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200">
                          <a:effectLst/>
                        </a:rPr>
                        <a:t>3,1%</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200" b="1" i="1" dirty="0">
                          <a:effectLst/>
                        </a:rPr>
                        <a:t>11</a:t>
                      </a:r>
                      <a:endParaRPr lang="it-IT" sz="16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b="1" dirty="0">
                          <a:effectLst/>
                        </a:rPr>
                        <a:t>2,2%</a:t>
                      </a:r>
                      <a:endParaRPr lang="it-IT"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533988373"/>
                  </a:ext>
                </a:extLst>
              </a:tr>
              <a:tr h="182880">
                <a:tc>
                  <a:txBody>
                    <a:bodyPr/>
                    <a:lstStyle/>
                    <a:p>
                      <a:pPr>
                        <a:lnSpc>
                          <a:spcPct val="107000"/>
                        </a:lnSpc>
                        <a:spcAft>
                          <a:spcPts val="800"/>
                        </a:spcAft>
                      </a:pPr>
                      <a:r>
                        <a:rPr lang="it-IT" sz="1200">
                          <a:effectLst/>
                        </a:rPr>
                        <a:t>Totale (VA)</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b="1" i="1" dirty="0">
                          <a:effectLst/>
                        </a:rPr>
                        <a:t>173</a:t>
                      </a:r>
                      <a:endParaRPr lang="it-IT" sz="16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b="1" i="1" dirty="0">
                          <a:effectLst/>
                        </a:rPr>
                        <a:t>101</a:t>
                      </a:r>
                      <a:endParaRPr lang="it-IT" sz="16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b="1" i="1" dirty="0">
                          <a:effectLst/>
                        </a:rPr>
                        <a:t>120</a:t>
                      </a:r>
                      <a:endParaRPr lang="it-IT" sz="16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b="1" i="1" dirty="0">
                          <a:effectLst/>
                        </a:rPr>
                        <a:t>97</a:t>
                      </a:r>
                      <a:endParaRPr lang="it-IT" sz="16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b="1" i="1" dirty="0">
                          <a:effectLst/>
                        </a:rPr>
                        <a:t>491</a:t>
                      </a:r>
                      <a:endParaRPr lang="it-IT" sz="16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b="1" dirty="0">
                          <a:effectLst/>
                        </a:rPr>
                        <a:t>100,0%</a:t>
                      </a:r>
                      <a:endParaRPr lang="it-IT"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909655689"/>
                  </a:ext>
                </a:extLst>
              </a:tr>
              <a:tr h="209550">
                <a:tc>
                  <a:txBody>
                    <a:bodyPr/>
                    <a:lstStyle/>
                    <a:p>
                      <a:pPr>
                        <a:lnSpc>
                          <a:spcPct val="107000"/>
                        </a:lnSpc>
                        <a:spcAft>
                          <a:spcPts val="800"/>
                        </a:spcAft>
                      </a:pPr>
                      <a:r>
                        <a:rPr lang="it-IT" sz="1200">
                          <a:effectLst/>
                        </a:rPr>
                        <a:t>Totale %</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200" b="1" dirty="0">
                          <a:effectLst/>
                        </a:rPr>
                        <a:t>35,2%</a:t>
                      </a:r>
                      <a:endParaRPr lang="it-IT"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200" b="1" dirty="0">
                          <a:effectLst/>
                        </a:rPr>
                        <a:t>20,6%</a:t>
                      </a:r>
                      <a:endParaRPr lang="it-IT"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200" b="1" dirty="0">
                          <a:effectLst/>
                        </a:rPr>
                        <a:t>24,4%</a:t>
                      </a:r>
                      <a:endParaRPr lang="it-IT"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200" b="1" dirty="0">
                          <a:effectLst/>
                        </a:rPr>
                        <a:t>19,8%</a:t>
                      </a:r>
                      <a:endParaRPr lang="it-IT"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200" b="1" dirty="0">
                          <a:effectLst/>
                        </a:rPr>
                        <a:t>100,0%</a:t>
                      </a:r>
                      <a:endParaRPr lang="it-IT"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800"/>
                        </a:spcAft>
                      </a:pPr>
                      <a:r>
                        <a:rPr lang="it-IT" sz="1200" dirty="0">
                          <a:effectLst/>
                        </a:rPr>
                        <a:t>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937155149"/>
                  </a:ext>
                </a:extLst>
              </a:tr>
            </a:tbl>
          </a:graphicData>
        </a:graphic>
      </p:graphicFrame>
      <p:sp>
        <p:nvSpPr>
          <p:cNvPr id="10" name="CasellaDiTesto 9">
            <a:extLst>
              <a:ext uri="{FF2B5EF4-FFF2-40B4-BE49-F238E27FC236}">
                <a16:creationId xmlns:a16="http://schemas.microsoft.com/office/drawing/2014/main" id="{93E63722-233A-3FF2-CB5D-74A5F9D24695}"/>
              </a:ext>
            </a:extLst>
          </p:cNvPr>
          <p:cNvSpPr txBox="1"/>
          <p:nvPr/>
        </p:nvSpPr>
        <p:spPr>
          <a:xfrm>
            <a:off x="131276" y="1194984"/>
            <a:ext cx="11636898" cy="265457"/>
          </a:xfrm>
          <a:prstGeom prst="rect">
            <a:avLst/>
          </a:prstGeom>
          <a:noFill/>
        </p:spPr>
        <p:txBody>
          <a:bodyPr wrap="square">
            <a:spAutoFit/>
          </a:bodyPr>
          <a:lstStyle/>
          <a:p>
            <a:pPr algn="just">
              <a:lnSpc>
                <a:spcPct val="107000"/>
              </a:lnSpc>
              <a:spcAft>
                <a:spcPts val="800"/>
              </a:spcAft>
            </a:pPr>
            <a:r>
              <a:rPr lang="it-IT" sz="1100" b="1" dirty="0">
                <a:effectLst/>
                <a:latin typeface="Calibri" panose="020F0502020204030204" pitchFamily="34" charset="0"/>
                <a:ea typeface="Calibri" panose="020F0502020204030204" pitchFamily="34" charset="0"/>
                <a:cs typeface="Times New Roman" panose="02020603050405020304" pitchFamily="18" charset="0"/>
              </a:rPr>
              <a:t>Distribuzione dei soggetti, inseriti nel cluster 4, per livello di reddito dichiarato e componenti del nucleo familiare</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CasellaDiTesto 14">
            <a:extLst>
              <a:ext uri="{FF2B5EF4-FFF2-40B4-BE49-F238E27FC236}">
                <a16:creationId xmlns:a16="http://schemas.microsoft.com/office/drawing/2014/main" id="{62805DE2-42BE-ADD5-4AE1-0D951453C53A}"/>
              </a:ext>
            </a:extLst>
          </p:cNvPr>
          <p:cNvSpPr txBox="1"/>
          <p:nvPr/>
        </p:nvSpPr>
        <p:spPr>
          <a:xfrm>
            <a:off x="122444" y="785942"/>
            <a:ext cx="11453492" cy="427168"/>
          </a:xfrm>
          <a:prstGeom prst="rect">
            <a:avLst/>
          </a:prstGeom>
          <a:noFill/>
        </p:spPr>
        <p:txBody>
          <a:bodyPr wrap="square">
            <a:spAutoFit/>
          </a:bodyPr>
          <a:lstStyle/>
          <a:p>
            <a:r>
              <a:rPr lang="it-IT" sz="2176" b="1" dirty="0">
                <a:solidFill>
                  <a:srgbClr val="00B0F0"/>
                </a:solidFill>
                <a:latin typeface="Calibri" panose="020F0502020204030204" pitchFamily="34" charset="0"/>
                <a:ea typeface="+mj-ea"/>
                <a:cs typeface="Calibri" panose="020F0502020204030204" pitchFamily="34" charset="0"/>
              </a:rPr>
              <a:t>La condizione economica (I)</a:t>
            </a:r>
          </a:p>
        </p:txBody>
      </p:sp>
    </p:spTree>
    <p:extLst>
      <p:ext uri="{BB962C8B-B14F-4D97-AF65-F5344CB8AC3E}">
        <p14:creationId xmlns:p14="http://schemas.microsoft.com/office/powerpoint/2010/main" val="426504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1F5497F7-0F07-4C94-5E36-D759101AEEEE}"/>
              </a:ext>
            </a:extLst>
          </p:cNvPr>
          <p:cNvSpPr txBox="1"/>
          <p:nvPr/>
        </p:nvSpPr>
        <p:spPr>
          <a:xfrm>
            <a:off x="1120927" y="-454"/>
            <a:ext cx="10647247" cy="706347"/>
          </a:xfrm>
          <a:prstGeom prst="rect">
            <a:avLst/>
          </a:prstGeom>
          <a:noFill/>
        </p:spPr>
        <p:txBody>
          <a:bodyPr wrap="square">
            <a:spAutoFit/>
          </a:bodyPr>
          <a:lstStyle/>
          <a:p>
            <a:r>
              <a:rPr lang="it-IT" sz="3990" dirty="0">
                <a:solidFill>
                  <a:srgbClr val="10407A"/>
                </a:solidFill>
                <a:latin typeface="+mj-lt"/>
                <a:cs typeface="Arial" panose="020B0604020202020204" pitchFamily="34" charset="0"/>
              </a:rPr>
              <a:t>La fragilità di coloro che cercano lavoro</a:t>
            </a:r>
            <a:endParaRPr lang="it-IT" sz="3990" dirty="0"/>
          </a:p>
        </p:txBody>
      </p:sp>
      <p:pic>
        <p:nvPicPr>
          <p:cNvPr id="8" name="Elemento grafico 7" descr="Grafico periodico contorno">
            <a:extLst>
              <a:ext uri="{FF2B5EF4-FFF2-40B4-BE49-F238E27FC236}">
                <a16:creationId xmlns:a16="http://schemas.microsoft.com/office/drawing/2014/main" id="{FC52FF36-40D9-103E-1D36-51157638993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9560" y="-95010"/>
            <a:ext cx="1105572" cy="1105572"/>
          </a:xfrm>
          <a:prstGeom prst="rect">
            <a:avLst/>
          </a:prstGeom>
        </p:spPr>
      </p:pic>
      <p:sp>
        <p:nvSpPr>
          <p:cNvPr id="6" name="CasellaDiTesto 5">
            <a:extLst>
              <a:ext uri="{FF2B5EF4-FFF2-40B4-BE49-F238E27FC236}">
                <a16:creationId xmlns:a16="http://schemas.microsoft.com/office/drawing/2014/main" id="{BBA6AA31-347E-D1B4-1CE0-848A562365C8}"/>
              </a:ext>
            </a:extLst>
          </p:cNvPr>
          <p:cNvSpPr txBox="1"/>
          <p:nvPr/>
        </p:nvSpPr>
        <p:spPr>
          <a:xfrm>
            <a:off x="122444" y="3784710"/>
            <a:ext cx="11410822" cy="2815781"/>
          </a:xfrm>
          <a:prstGeom prst="rect">
            <a:avLst/>
          </a:prstGeom>
          <a:solidFill>
            <a:schemeClr val="accent1">
              <a:lumMod val="40000"/>
              <a:lumOff val="60000"/>
            </a:schemeClr>
          </a:solidFill>
        </p:spPr>
        <p:txBody>
          <a:bodyPr vert="horz" lIns="82918" tIns="41459" rIns="82918" bIns="41459" rtlCol="0">
            <a:noAutofit/>
          </a:bodyPr>
          <a:lstStyle>
            <a:defPPr>
              <a:defRPr lang="en-US"/>
            </a:defPPr>
            <a:lvl1pPr marL="342900" indent="-342900" algn="just">
              <a:spcBef>
                <a:spcPts val="1000"/>
              </a:spcBef>
              <a:spcAft>
                <a:spcPts val="0"/>
              </a:spcAft>
              <a:buClr>
                <a:schemeClr val="accent1"/>
              </a:buClr>
              <a:buSzPct val="80000"/>
              <a:buFont typeface="Wingdings 3" charset="2"/>
              <a:buChar char=""/>
              <a:defRPr sz="1600">
                <a:latin typeface="Calibri" panose="020F0502020204030204" pitchFamily="34" charset="0"/>
                <a:ea typeface="Calibri" panose="020F0502020204030204" pitchFamily="34" charset="0"/>
                <a:cs typeface="Times New Roman" panose="02020603050405020304" pitchFamily="18" charset="0"/>
              </a:defRPr>
            </a:lvl1pPr>
            <a:lvl2pPr marL="742950" indent="-285750">
              <a:spcBef>
                <a:spcPts val="1000"/>
              </a:spcBef>
              <a:spcAft>
                <a:spcPts val="0"/>
              </a:spcAft>
              <a:buClr>
                <a:schemeClr val="accent1"/>
              </a:buClr>
              <a:buSzPct val="80000"/>
              <a:buFont typeface="Wingdings 3" charset="2"/>
              <a:buChar char=""/>
              <a:defRPr sz="1600">
                <a:solidFill>
                  <a:schemeClr val="tx1">
                    <a:lumMod val="75000"/>
                    <a:lumOff val="25000"/>
                  </a:schemeClr>
                </a:solidFill>
              </a:defRPr>
            </a:lvl2pPr>
            <a:lvl3pPr marL="1143000" indent="-228600">
              <a:spcBef>
                <a:spcPts val="1000"/>
              </a:spcBef>
              <a:spcAft>
                <a:spcPts val="0"/>
              </a:spcAft>
              <a:buClr>
                <a:schemeClr val="accent1"/>
              </a:buClr>
              <a:buSzPct val="80000"/>
              <a:buFont typeface="Wingdings 3" charset="2"/>
              <a:buChar char=""/>
              <a:defRPr sz="1400">
                <a:solidFill>
                  <a:schemeClr val="tx1">
                    <a:lumMod val="75000"/>
                    <a:lumOff val="25000"/>
                  </a:schemeClr>
                </a:solidFill>
              </a:defRPr>
            </a:lvl3pPr>
            <a:lvl4pPr marL="1600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4pPr>
            <a:lvl5pPr marL="20574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5pPr>
            <a:lvl6pPr marL="25146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6pPr>
            <a:lvl7pPr marL="29718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7pPr>
            <a:lvl8pPr marL="34290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8pPr>
            <a:lvl9pPr marL="3886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9pPr>
          </a:lstStyle>
          <a:p>
            <a:r>
              <a:rPr lang="it-IT" dirty="0"/>
              <a:t>La maggioranza dei soggetti del cluster 4 è in affitto o subaffitto (si tratta di 253 persone, pari al 51,5% del totale).</a:t>
            </a:r>
          </a:p>
          <a:p>
            <a:r>
              <a:rPr lang="it-IT" dirty="0"/>
              <a:t>La popolazione femminile in affitto è più numerosa di quella maschile (il 52,4% contro il 49,3%). </a:t>
            </a:r>
          </a:p>
          <a:p>
            <a:r>
              <a:rPr lang="it-IT" dirty="0"/>
              <a:t>Chi è privo di dimora o risiede in una dimora temporanea ammonta al 6,1% del totale (pari a 30 persone). Tali soggetti sono più frequenti fra gli uomini (7,6%) che tra le donne (5,5%).</a:t>
            </a:r>
          </a:p>
          <a:p>
            <a:r>
              <a:rPr lang="it-IT" dirty="0"/>
              <a:t>Tra coloro che sono in affitto potrebbero annidarsi i soggetti con maggiori problemi economici. Sicuramente tali difficoltà sono accentuate fra chi risiede in una dimora temporanea o ne risulta addirittura privo.</a:t>
            </a:r>
          </a:p>
          <a:p>
            <a:r>
              <a:rPr lang="it-IT" u="sng" dirty="0"/>
              <a:t>A onore del vero, occorre sottolineare che esiste una larga parte della popolazione in esame che non presenta particolari problemi abitativi: coloro che hanno la casa di proprietà, in uso-frutto o in uso gratuito ammontano, complessivamente al 34,2%.</a:t>
            </a:r>
          </a:p>
          <a:p>
            <a:endParaRPr lang="it-IT" dirty="0"/>
          </a:p>
          <a:p>
            <a:endParaRPr lang="it-IT" dirty="0"/>
          </a:p>
          <a:p>
            <a:endParaRPr lang="it-IT" dirty="0"/>
          </a:p>
        </p:txBody>
      </p:sp>
      <p:sp>
        <p:nvSpPr>
          <p:cNvPr id="9" name="CasellaDiTesto 8">
            <a:extLst>
              <a:ext uri="{FF2B5EF4-FFF2-40B4-BE49-F238E27FC236}">
                <a16:creationId xmlns:a16="http://schemas.microsoft.com/office/drawing/2014/main" id="{B90B6FC0-388C-907D-DA33-BD5E97A8C1E9}"/>
              </a:ext>
            </a:extLst>
          </p:cNvPr>
          <p:cNvSpPr txBox="1"/>
          <p:nvPr/>
        </p:nvSpPr>
        <p:spPr>
          <a:xfrm>
            <a:off x="8177962" y="3421280"/>
            <a:ext cx="3384331" cy="261610"/>
          </a:xfrm>
          <a:prstGeom prst="rect">
            <a:avLst/>
          </a:prstGeom>
          <a:noFill/>
        </p:spPr>
        <p:txBody>
          <a:bodyPr wrap="square">
            <a:spAutoFit/>
          </a:bodyPr>
          <a:lstStyle/>
          <a:p>
            <a:pPr algn="r"/>
            <a:r>
              <a:rPr lang="it-IT" sz="1100" i="1" dirty="0">
                <a:effectLst/>
                <a:latin typeface="Calibri" panose="020F0502020204030204" pitchFamily="34" charset="0"/>
                <a:ea typeface="Calibri" panose="020F0502020204030204" pitchFamily="34" charset="0"/>
                <a:cs typeface="Times New Roman" panose="02020603050405020304" pitchFamily="18" charset="0"/>
              </a:rPr>
              <a:t>Fonte: Elaborazioni Pin </a:t>
            </a:r>
            <a:r>
              <a:rPr lang="it-IT" sz="1100" i="1" dirty="0" err="1">
                <a:effectLst/>
                <a:latin typeface="Calibri" panose="020F0502020204030204" pitchFamily="34" charset="0"/>
                <a:ea typeface="Calibri" panose="020F0502020204030204" pitchFamily="34" charset="0"/>
                <a:cs typeface="Times New Roman" panose="02020603050405020304" pitchFamily="18" charset="0"/>
              </a:rPr>
              <a:t>scarl</a:t>
            </a:r>
            <a:r>
              <a:rPr lang="it-IT" sz="1100" i="1" dirty="0">
                <a:effectLst/>
                <a:latin typeface="Calibri" panose="020F0502020204030204" pitchFamily="34" charset="0"/>
                <a:ea typeface="Calibri" panose="020F0502020204030204" pitchFamily="34" charset="0"/>
                <a:cs typeface="Times New Roman" panose="02020603050405020304" pitchFamily="18" charset="0"/>
              </a:rPr>
              <a:t> su dati Regione Lombardia</a:t>
            </a:r>
            <a:endParaRPr lang="it-IT" sz="1100" i="1" dirty="0"/>
          </a:p>
        </p:txBody>
      </p:sp>
      <p:sp>
        <p:nvSpPr>
          <p:cNvPr id="15" name="CasellaDiTesto 14">
            <a:extLst>
              <a:ext uri="{FF2B5EF4-FFF2-40B4-BE49-F238E27FC236}">
                <a16:creationId xmlns:a16="http://schemas.microsoft.com/office/drawing/2014/main" id="{62805DE2-42BE-ADD5-4AE1-0D951453C53A}"/>
              </a:ext>
            </a:extLst>
          </p:cNvPr>
          <p:cNvSpPr txBox="1"/>
          <p:nvPr/>
        </p:nvSpPr>
        <p:spPr>
          <a:xfrm>
            <a:off x="185504" y="785942"/>
            <a:ext cx="11453492" cy="427168"/>
          </a:xfrm>
          <a:prstGeom prst="rect">
            <a:avLst/>
          </a:prstGeom>
          <a:noFill/>
        </p:spPr>
        <p:txBody>
          <a:bodyPr wrap="square">
            <a:spAutoFit/>
          </a:bodyPr>
          <a:lstStyle/>
          <a:p>
            <a:r>
              <a:rPr lang="it-IT" sz="2176" b="1" dirty="0">
                <a:solidFill>
                  <a:srgbClr val="00B0F0"/>
                </a:solidFill>
                <a:latin typeface="Calibri" panose="020F0502020204030204" pitchFamily="34" charset="0"/>
                <a:ea typeface="+mj-ea"/>
                <a:cs typeface="Calibri" panose="020F0502020204030204" pitchFamily="34" charset="0"/>
              </a:rPr>
              <a:t>La condizione economica (II)</a:t>
            </a:r>
          </a:p>
        </p:txBody>
      </p:sp>
      <p:sp>
        <p:nvSpPr>
          <p:cNvPr id="4" name="CasellaDiTesto 3">
            <a:extLst>
              <a:ext uri="{FF2B5EF4-FFF2-40B4-BE49-F238E27FC236}">
                <a16:creationId xmlns:a16="http://schemas.microsoft.com/office/drawing/2014/main" id="{302092B3-209F-951A-EA09-0D68A753F2B8}"/>
              </a:ext>
            </a:extLst>
          </p:cNvPr>
          <p:cNvSpPr txBox="1"/>
          <p:nvPr/>
        </p:nvSpPr>
        <p:spPr>
          <a:xfrm>
            <a:off x="185504" y="1164461"/>
            <a:ext cx="11556376" cy="265457"/>
          </a:xfrm>
          <a:prstGeom prst="rect">
            <a:avLst/>
          </a:prstGeom>
          <a:noFill/>
        </p:spPr>
        <p:txBody>
          <a:bodyPr wrap="square">
            <a:spAutoFit/>
          </a:bodyPr>
          <a:lstStyle/>
          <a:p>
            <a:pPr algn="just">
              <a:lnSpc>
                <a:spcPct val="107000"/>
              </a:lnSpc>
              <a:spcAft>
                <a:spcPts val="800"/>
              </a:spcAft>
            </a:pPr>
            <a:r>
              <a:rPr lang="it-IT" sz="1100" b="1" dirty="0">
                <a:effectLst/>
                <a:latin typeface="Calibri" panose="020F0502020204030204" pitchFamily="34" charset="0"/>
                <a:ea typeface="Calibri" panose="020F0502020204030204" pitchFamily="34" charset="0"/>
                <a:cs typeface="Times New Roman" panose="02020603050405020304" pitchFamily="18" charset="0"/>
              </a:rPr>
              <a:t>Distribuzione dei soggetti inseriti nel cluster 4, per condizione abitativa</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Tabella 6">
            <a:extLst>
              <a:ext uri="{FF2B5EF4-FFF2-40B4-BE49-F238E27FC236}">
                <a16:creationId xmlns:a16="http://schemas.microsoft.com/office/drawing/2014/main" id="{F290170E-1598-673B-DB74-D97EB696204C}"/>
              </a:ext>
            </a:extLst>
          </p:cNvPr>
          <p:cNvGraphicFramePr>
            <a:graphicFrameLocks noGrp="1"/>
          </p:cNvGraphicFramePr>
          <p:nvPr>
            <p:extLst>
              <p:ext uri="{D42A27DB-BD31-4B8C-83A1-F6EECF244321}">
                <p14:modId xmlns:p14="http://schemas.microsoft.com/office/powerpoint/2010/main" val="1907316977"/>
              </p:ext>
            </p:extLst>
          </p:nvPr>
        </p:nvGraphicFramePr>
        <p:xfrm>
          <a:off x="244315" y="1466163"/>
          <a:ext cx="11201451" cy="1963674"/>
        </p:xfrm>
        <a:graphic>
          <a:graphicData uri="http://schemas.openxmlformats.org/drawingml/2006/table">
            <a:tbl>
              <a:tblPr firstRow="1" firstCol="1" bandRow="1">
                <a:tableStyleId>{5C22544A-7EE6-4342-B048-85BDC9FD1C3A}</a:tableStyleId>
              </a:tblPr>
              <a:tblGrid>
                <a:gridCol w="4583633">
                  <a:extLst>
                    <a:ext uri="{9D8B030D-6E8A-4147-A177-3AD203B41FA5}">
                      <a16:colId xmlns:a16="http://schemas.microsoft.com/office/drawing/2014/main" val="269580906"/>
                    </a:ext>
                  </a:extLst>
                </a:gridCol>
                <a:gridCol w="1653334">
                  <a:extLst>
                    <a:ext uri="{9D8B030D-6E8A-4147-A177-3AD203B41FA5}">
                      <a16:colId xmlns:a16="http://schemas.microsoft.com/office/drawing/2014/main" val="2308052694"/>
                    </a:ext>
                  </a:extLst>
                </a:gridCol>
                <a:gridCol w="1653334">
                  <a:extLst>
                    <a:ext uri="{9D8B030D-6E8A-4147-A177-3AD203B41FA5}">
                      <a16:colId xmlns:a16="http://schemas.microsoft.com/office/drawing/2014/main" val="2237426737"/>
                    </a:ext>
                  </a:extLst>
                </a:gridCol>
                <a:gridCol w="1655575">
                  <a:extLst>
                    <a:ext uri="{9D8B030D-6E8A-4147-A177-3AD203B41FA5}">
                      <a16:colId xmlns:a16="http://schemas.microsoft.com/office/drawing/2014/main" val="4146231422"/>
                    </a:ext>
                  </a:extLst>
                </a:gridCol>
                <a:gridCol w="1655575">
                  <a:extLst>
                    <a:ext uri="{9D8B030D-6E8A-4147-A177-3AD203B41FA5}">
                      <a16:colId xmlns:a16="http://schemas.microsoft.com/office/drawing/2014/main" val="4188388499"/>
                    </a:ext>
                  </a:extLst>
                </a:gridCol>
              </a:tblGrid>
              <a:tr h="171450">
                <a:tc>
                  <a:txBody>
                    <a:bodyPr/>
                    <a:lstStyle/>
                    <a:p>
                      <a:pPr>
                        <a:lnSpc>
                          <a:spcPct val="107000"/>
                        </a:lnSpc>
                        <a:spcAft>
                          <a:spcPts val="800"/>
                        </a:spcAft>
                      </a:pPr>
                      <a:r>
                        <a:rPr lang="it-IT" sz="1400">
                          <a:effectLst/>
                        </a:rPr>
                        <a:t>Natura della dimora in cui vive il soggetto</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400">
                          <a:effectLst/>
                        </a:rPr>
                        <a:t>F</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400">
                          <a:effectLst/>
                        </a:rPr>
                        <a:t>M</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400">
                          <a:effectLst/>
                        </a:rPr>
                        <a:t>Totale (VA)</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400">
                          <a:effectLst/>
                        </a:rPr>
                        <a:t>Totale%</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493995623"/>
                  </a:ext>
                </a:extLst>
              </a:tr>
              <a:tr h="171450">
                <a:tc>
                  <a:txBody>
                    <a:bodyPr/>
                    <a:lstStyle/>
                    <a:p>
                      <a:pPr>
                        <a:lnSpc>
                          <a:spcPct val="107000"/>
                        </a:lnSpc>
                        <a:spcAft>
                          <a:spcPts val="800"/>
                        </a:spcAft>
                      </a:pPr>
                      <a:r>
                        <a:rPr lang="it-IT" sz="1400">
                          <a:effectLst/>
                        </a:rPr>
                        <a:t>Di proprietà</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400">
                          <a:effectLst/>
                        </a:rPr>
                        <a:t>26,2%</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400">
                          <a:effectLst/>
                        </a:rPr>
                        <a:t>27,1%</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400" b="1" i="1" dirty="0">
                          <a:effectLst/>
                        </a:rPr>
                        <a:t>130</a:t>
                      </a:r>
                      <a:endParaRPr lang="it-IT" sz="14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400" b="1" dirty="0">
                          <a:effectLst/>
                        </a:rPr>
                        <a:t>26,5%</a:t>
                      </a:r>
                      <a:endParaRPr lang="it-IT"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762888508"/>
                  </a:ext>
                </a:extLst>
              </a:tr>
              <a:tr h="171450">
                <a:tc>
                  <a:txBody>
                    <a:bodyPr/>
                    <a:lstStyle/>
                    <a:p>
                      <a:pPr>
                        <a:lnSpc>
                          <a:spcPct val="107000"/>
                        </a:lnSpc>
                        <a:spcAft>
                          <a:spcPts val="800"/>
                        </a:spcAft>
                      </a:pPr>
                      <a:r>
                        <a:rPr lang="it-IT" sz="1400">
                          <a:effectLst/>
                        </a:rPr>
                        <a:t>In uso-frutto</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400">
                          <a:effectLst/>
                        </a:rPr>
                        <a:t>0,6%</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400">
                          <a:effectLst/>
                        </a:rPr>
                        <a:t>0,0%</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400" b="1" i="1" dirty="0">
                          <a:effectLst/>
                        </a:rPr>
                        <a:t>2</a:t>
                      </a:r>
                      <a:endParaRPr lang="it-IT" sz="14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400" b="1" dirty="0">
                          <a:effectLst/>
                        </a:rPr>
                        <a:t>0,4%</a:t>
                      </a:r>
                      <a:endParaRPr lang="it-IT"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80491900"/>
                  </a:ext>
                </a:extLst>
              </a:tr>
              <a:tr h="171450">
                <a:tc>
                  <a:txBody>
                    <a:bodyPr/>
                    <a:lstStyle/>
                    <a:p>
                      <a:pPr>
                        <a:lnSpc>
                          <a:spcPct val="107000"/>
                        </a:lnSpc>
                        <a:spcAft>
                          <a:spcPts val="800"/>
                        </a:spcAft>
                      </a:pPr>
                      <a:r>
                        <a:rPr lang="it-IT" sz="1400">
                          <a:effectLst/>
                        </a:rPr>
                        <a:t>In uso gratuito</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400">
                          <a:effectLst/>
                        </a:rPr>
                        <a:t>7,5%</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400">
                          <a:effectLst/>
                        </a:rPr>
                        <a:t>6,9%</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400" b="1" i="1" dirty="0">
                          <a:effectLst/>
                        </a:rPr>
                        <a:t>36</a:t>
                      </a:r>
                      <a:endParaRPr lang="it-IT" sz="14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400" b="1">
                          <a:effectLst/>
                        </a:rPr>
                        <a:t>7,3%</a:t>
                      </a:r>
                      <a:endParaRPr lang="it-IT" sz="14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668934849"/>
                  </a:ext>
                </a:extLst>
              </a:tr>
              <a:tr h="171450">
                <a:tc>
                  <a:txBody>
                    <a:bodyPr/>
                    <a:lstStyle/>
                    <a:p>
                      <a:pPr>
                        <a:lnSpc>
                          <a:spcPct val="107000"/>
                        </a:lnSpc>
                        <a:spcAft>
                          <a:spcPts val="800"/>
                        </a:spcAft>
                      </a:pPr>
                      <a:r>
                        <a:rPr lang="it-IT" sz="1400">
                          <a:effectLst/>
                        </a:rPr>
                        <a:t>In affitto o subaffitto</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400" dirty="0">
                          <a:effectLst/>
                        </a:rPr>
                        <a:t>52,4%</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400">
                          <a:effectLst/>
                        </a:rPr>
                        <a:t>49,3%</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400" b="1" i="1" dirty="0">
                          <a:effectLst/>
                        </a:rPr>
                        <a:t>253</a:t>
                      </a:r>
                      <a:endParaRPr lang="it-IT" sz="14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400" b="1" dirty="0">
                          <a:effectLst/>
                        </a:rPr>
                        <a:t>51,5%</a:t>
                      </a:r>
                      <a:endParaRPr lang="it-IT"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281395868"/>
                  </a:ext>
                </a:extLst>
              </a:tr>
              <a:tr h="171450">
                <a:tc>
                  <a:txBody>
                    <a:bodyPr/>
                    <a:lstStyle/>
                    <a:p>
                      <a:pPr>
                        <a:lnSpc>
                          <a:spcPct val="107000"/>
                        </a:lnSpc>
                        <a:spcAft>
                          <a:spcPts val="800"/>
                        </a:spcAft>
                      </a:pPr>
                      <a:r>
                        <a:rPr lang="it-IT" sz="1400">
                          <a:effectLst/>
                        </a:rPr>
                        <a:t>Dimora temporanea</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400" dirty="0">
                          <a:effectLst/>
                        </a:rPr>
                        <a:t>5,5%</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400">
                          <a:effectLst/>
                        </a:rPr>
                        <a:t>7,6%</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400" b="1" i="1" dirty="0">
                          <a:effectLst/>
                        </a:rPr>
                        <a:t>30</a:t>
                      </a:r>
                      <a:endParaRPr lang="it-IT" sz="14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400" b="1" dirty="0">
                          <a:effectLst/>
                        </a:rPr>
                        <a:t>6,1%</a:t>
                      </a:r>
                      <a:endParaRPr lang="it-IT"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48043125"/>
                  </a:ext>
                </a:extLst>
              </a:tr>
              <a:tr h="171450">
                <a:tc>
                  <a:txBody>
                    <a:bodyPr/>
                    <a:lstStyle/>
                    <a:p>
                      <a:pPr>
                        <a:lnSpc>
                          <a:spcPct val="107000"/>
                        </a:lnSpc>
                        <a:spcAft>
                          <a:spcPts val="800"/>
                        </a:spcAft>
                      </a:pPr>
                      <a:r>
                        <a:rPr lang="it-IT" sz="1400">
                          <a:effectLst/>
                        </a:rPr>
                        <a:t>Altro</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400" dirty="0">
                          <a:effectLst/>
                        </a:rPr>
                        <a:t>7,8%</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400">
                          <a:effectLst/>
                        </a:rPr>
                        <a:t>9,0%</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400" b="1" i="1" dirty="0">
                          <a:effectLst/>
                        </a:rPr>
                        <a:t>40</a:t>
                      </a:r>
                      <a:endParaRPr lang="it-IT" sz="14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400" b="1">
                          <a:effectLst/>
                        </a:rPr>
                        <a:t>8,1%</a:t>
                      </a:r>
                      <a:endParaRPr lang="it-IT" sz="14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189690971"/>
                  </a:ext>
                </a:extLst>
              </a:tr>
              <a:tr h="171450">
                <a:tc>
                  <a:txBody>
                    <a:bodyPr/>
                    <a:lstStyle/>
                    <a:p>
                      <a:pPr>
                        <a:lnSpc>
                          <a:spcPct val="107000"/>
                        </a:lnSpc>
                        <a:spcAft>
                          <a:spcPts val="800"/>
                        </a:spcAft>
                      </a:pPr>
                      <a:r>
                        <a:rPr lang="it-IT" sz="1400">
                          <a:effectLst/>
                        </a:rPr>
                        <a:t>Totale (VA)</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400" b="1" i="1" dirty="0">
                          <a:effectLst/>
                        </a:rPr>
                        <a:t>347</a:t>
                      </a:r>
                      <a:endParaRPr lang="it-IT" sz="14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b="1" i="1" dirty="0">
                          <a:effectLst/>
                        </a:rPr>
                        <a:t>144</a:t>
                      </a:r>
                      <a:endParaRPr lang="it-IT" sz="14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b="1" i="1" dirty="0">
                          <a:effectLst/>
                        </a:rPr>
                        <a:t>491</a:t>
                      </a:r>
                      <a:endParaRPr lang="it-IT" sz="14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b="1" dirty="0">
                          <a:effectLst/>
                        </a:rPr>
                        <a:t>100,0%</a:t>
                      </a:r>
                      <a:endParaRPr lang="it-IT"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861707323"/>
                  </a:ext>
                </a:extLst>
              </a:tr>
              <a:tr h="171450">
                <a:tc>
                  <a:txBody>
                    <a:bodyPr/>
                    <a:lstStyle/>
                    <a:p>
                      <a:pPr>
                        <a:lnSpc>
                          <a:spcPct val="107000"/>
                        </a:lnSpc>
                        <a:spcAft>
                          <a:spcPts val="800"/>
                        </a:spcAft>
                      </a:pPr>
                      <a:r>
                        <a:rPr lang="it-IT" sz="1400" dirty="0">
                          <a:effectLst/>
                        </a:rPr>
                        <a:t>Totale %</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400" b="1" dirty="0">
                          <a:effectLst/>
                        </a:rPr>
                        <a:t>70,7%</a:t>
                      </a:r>
                      <a:endParaRPr lang="it-IT"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b="1" dirty="0">
                          <a:effectLst/>
                        </a:rPr>
                        <a:t>29,3%</a:t>
                      </a:r>
                      <a:endParaRPr lang="it-IT"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b="1" dirty="0">
                          <a:effectLst/>
                        </a:rPr>
                        <a:t>100,0%</a:t>
                      </a:r>
                      <a:endParaRPr lang="it-IT"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dirty="0">
                          <a:effectLst/>
                        </a:rPr>
                        <a:t> </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496071153"/>
                  </a:ext>
                </a:extLst>
              </a:tr>
            </a:tbl>
          </a:graphicData>
        </a:graphic>
      </p:graphicFrame>
    </p:spTree>
    <p:extLst>
      <p:ext uri="{BB962C8B-B14F-4D97-AF65-F5344CB8AC3E}">
        <p14:creationId xmlns:p14="http://schemas.microsoft.com/office/powerpoint/2010/main" val="1649837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3FD6E136-FAA2-58B9-4CA5-D1A703179328}"/>
              </a:ext>
            </a:extLst>
          </p:cNvPr>
          <p:cNvSpPr txBox="1"/>
          <p:nvPr/>
        </p:nvSpPr>
        <p:spPr>
          <a:xfrm>
            <a:off x="533592" y="1131558"/>
            <a:ext cx="11124816" cy="3071610"/>
          </a:xfrm>
          <a:prstGeom prst="rect">
            <a:avLst/>
          </a:prstGeom>
          <a:noFill/>
        </p:spPr>
        <p:txBody>
          <a:bodyPr wrap="square">
            <a:spAutoFit/>
          </a:bodyPr>
          <a:lstStyle/>
          <a:p>
            <a:pPr algn="ctr">
              <a:lnSpc>
                <a:spcPct val="80000"/>
              </a:lnSpc>
            </a:pPr>
            <a:r>
              <a:rPr lang="it-IT" sz="8000" dirty="0">
                <a:solidFill>
                  <a:srgbClr val="00B0F0"/>
                </a:solidFill>
                <a:latin typeface="+mj-lt"/>
                <a:cs typeface="Arial" panose="020B0604020202020204" pitchFamily="34" charset="0"/>
              </a:rPr>
              <a:t>La povertà</a:t>
            </a:r>
          </a:p>
          <a:p>
            <a:pPr algn="ctr">
              <a:lnSpc>
                <a:spcPct val="80000"/>
              </a:lnSpc>
            </a:pPr>
            <a:r>
              <a:rPr lang="it-IT" sz="8000" dirty="0">
                <a:solidFill>
                  <a:srgbClr val="00B0F0"/>
                </a:solidFill>
                <a:latin typeface="+mj-lt"/>
                <a:cs typeface="Arial" panose="020B0604020202020204" pitchFamily="34" charset="0"/>
              </a:rPr>
              <a:t>Un indicatore importante, ma non esaustivo</a:t>
            </a:r>
            <a:endParaRPr lang="it-IT" sz="8000" dirty="0"/>
          </a:p>
        </p:txBody>
      </p:sp>
      <p:pic>
        <p:nvPicPr>
          <p:cNvPr id="6" name="Elemento grafico 5" descr="Presentazione con grafico a torta contorno">
            <a:extLst>
              <a:ext uri="{FF2B5EF4-FFF2-40B4-BE49-F238E27FC236}">
                <a16:creationId xmlns:a16="http://schemas.microsoft.com/office/drawing/2014/main" id="{0E470472-34CD-D7DB-358A-FBE17784C0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90428" y="4535662"/>
            <a:ext cx="2211144" cy="2211144"/>
          </a:xfrm>
          <a:prstGeom prst="rect">
            <a:avLst/>
          </a:prstGeom>
        </p:spPr>
      </p:pic>
    </p:spTree>
    <p:extLst>
      <p:ext uri="{BB962C8B-B14F-4D97-AF65-F5344CB8AC3E}">
        <p14:creationId xmlns:p14="http://schemas.microsoft.com/office/powerpoint/2010/main" val="23608676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1F5497F7-0F07-4C94-5E36-D759101AEEEE}"/>
              </a:ext>
            </a:extLst>
          </p:cNvPr>
          <p:cNvSpPr txBox="1"/>
          <p:nvPr/>
        </p:nvSpPr>
        <p:spPr>
          <a:xfrm>
            <a:off x="1120927" y="-454"/>
            <a:ext cx="10647247" cy="706347"/>
          </a:xfrm>
          <a:prstGeom prst="rect">
            <a:avLst/>
          </a:prstGeom>
          <a:noFill/>
        </p:spPr>
        <p:txBody>
          <a:bodyPr wrap="square">
            <a:spAutoFit/>
          </a:bodyPr>
          <a:lstStyle/>
          <a:p>
            <a:r>
              <a:rPr lang="it-IT" sz="3990" dirty="0">
                <a:solidFill>
                  <a:srgbClr val="10407A"/>
                </a:solidFill>
                <a:latin typeface="+mj-lt"/>
                <a:cs typeface="Arial" panose="020B0604020202020204" pitchFamily="34" charset="0"/>
              </a:rPr>
              <a:t>La fragilità di coloro che cercano lavoro</a:t>
            </a:r>
            <a:endParaRPr lang="it-IT" sz="3990" dirty="0"/>
          </a:p>
        </p:txBody>
      </p:sp>
      <p:pic>
        <p:nvPicPr>
          <p:cNvPr id="8" name="Elemento grafico 7" descr="Grafico periodico contorno">
            <a:extLst>
              <a:ext uri="{FF2B5EF4-FFF2-40B4-BE49-F238E27FC236}">
                <a16:creationId xmlns:a16="http://schemas.microsoft.com/office/drawing/2014/main" id="{FC52FF36-40D9-103E-1D36-51157638993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9560" y="-95010"/>
            <a:ext cx="1105572" cy="1105572"/>
          </a:xfrm>
          <a:prstGeom prst="rect">
            <a:avLst/>
          </a:prstGeom>
        </p:spPr>
      </p:pic>
      <p:sp>
        <p:nvSpPr>
          <p:cNvPr id="6" name="CasellaDiTesto 5">
            <a:extLst>
              <a:ext uri="{FF2B5EF4-FFF2-40B4-BE49-F238E27FC236}">
                <a16:creationId xmlns:a16="http://schemas.microsoft.com/office/drawing/2014/main" id="{BBA6AA31-347E-D1B4-1CE0-848A562365C8}"/>
              </a:ext>
            </a:extLst>
          </p:cNvPr>
          <p:cNvSpPr txBox="1"/>
          <p:nvPr/>
        </p:nvSpPr>
        <p:spPr>
          <a:xfrm>
            <a:off x="267998" y="3870058"/>
            <a:ext cx="11410822" cy="1988394"/>
          </a:xfrm>
          <a:prstGeom prst="rect">
            <a:avLst/>
          </a:prstGeom>
          <a:solidFill>
            <a:schemeClr val="accent1">
              <a:lumMod val="40000"/>
              <a:lumOff val="60000"/>
            </a:schemeClr>
          </a:solidFill>
        </p:spPr>
        <p:txBody>
          <a:bodyPr vert="horz" lIns="82918" tIns="41459" rIns="82918" bIns="41459" rtlCol="0">
            <a:noAutofit/>
          </a:bodyPr>
          <a:lstStyle>
            <a:defPPr>
              <a:defRPr lang="en-US"/>
            </a:defPPr>
            <a:lvl1pPr marL="342900" indent="-342900" algn="just">
              <a:spcBef>
                <a:spcPts val="1000"/>
              </a:spcBef>
              <a:spcAft>
                <a:spcPts val="0"/>
              </a:spcAft>
              <a:buClr>
                <a:schemeClr val="accent1"/>
              </a:buClr>
              <a:buSzPct val="80000"/>
              <a:buFont typeface="Wingdings 3" charset="2"/>
              <a:buChar char=""/>
              <a:defRPr sz="1600">
                <a:latin typeface="Calibri" panose="020F0502020204030204" pitchFamily="34" charset="0"/>
                <a:ea typeface="Calibri" panose="020F0502020204030204" pitchFamily="34" charset="0"/>
                <a:cs typeface="Times New Roman" panose="02020603050405020304" pitchFamily="18" charset="0"/>
              </a:defRPr>
            </a:lvl1pPr>
            <a:lvl2pPr marL="742950" indent="-285750">
              <a:spcBef>
                <a:spcPts val="1000"/>
              </a:spcBef>
              <a:spcAft>
                <a:spcPts val="0"/>
              </a:spcAft>
              <a:buClr>
                <a:schemeClr val="accent1"/>
              </a:buClr>
              <a:buSzPct val="80000"/>
              <a:buFont typeface="Wingdings 3" charset="2"/>
              <a:buChar char=""/>
              <a:defRPr sz="1600">
                <a:solidFill>
                  <a:schemeClr val="tx1">
                    <a:lumMod val="75000"/>
                    <a:lumOff val="25000"/>
                  </a:schemeClr>
                </a:solidFill>
              </a:defRPr>
            </a:lvl2pPr>
            <a:lvl3pPr marL="1143000" indent="-228600">
              <a:spcBef>
                <a:spcPts val="1000"/>
              </a:spcBef>
              <a:spcAft>
                <a:spcPts val="0"/>
              </a:spcAft>
              <a:buClr>
                <a:schemeClr val="accent1"/>
              </a:buClr>
              <a:buSzPct val="80000"/>
              <a:buFont typeface="Wingdings 3" charset="2"/>
              <a:buChar char=""/>
              <a:defRPr sz="1400">
                <a:solidFill>
                  <a:schemeClr val="tx1">
                    <a:lumMod val="75000"/>
                    <a:lumOff val="25000"/>
                  </a:schemeClr>
                </a:solidFill>
              </a:defRPr>
            </a:lvl3pPr>
            <a:lvl4pPr marL="1600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4pPr>
            <a:lvl5pPr marL="20574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5pPr>
            <a:lvl6pPr marL="25146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6pPr>
            <a:lvl7pPr marL="29718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7pPr>
            <a:lvl8pPr marL="34290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8pPr>
            <a:lvl9pPr marL="3886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9pPr>
          </a:lstStyle>
          <a:p>
            <a:r>
              <a:rPr lang="it-IT" dirty="0"/>
              <a:t>La maggioranza degli individui (il 35,2%) non ha familiari a carico. Seguono le persone inserite nei nuclei familiari composti da tre persone (l’aderente al programma GOL + 2 persone a carico, il 24,4%), poi quelli con una persona a carico (il 20,6%) ed infine coloro che hanno più di 2 persone a carico (19,8%).</a:t>
            </a:r>
          </a:p>
          <a:p>
            <a:r>
              <a:rPr lang="it-IT" dirty="0"/>
              <a:t>Le donne prevalgono nella classe “Nessun familiare a carico” (35,7%) e – a seguire – in quella con “2 persone a carico” (24,4%). </a:t>
            </a:r>
          </a:p>
          <a:p>
            <a:r>
              <a:rPr lang="it-IT" dirty="0"/>
              <a:t>Gli uomini invece, nella maggioranza dei casi, hanno più di due familiari a carico (34,7%) oppure non hanno alcun familiare a carico (34,0%). </a:t>
            </a:r>
          </a:p>
          <a:p>
            <a:endParaRPr lang="it-IT" dirty="0"/>
          </a:p>
          <a:p>
            <a:endParaRPr lang="it-IT" dirty="0"/>
          </a:p>
          <a:p>
            <a:endParaRPr lang="it-IT" dirty="0"/>
          </a:p>
          <a:p>
            <a:endParaRPr lang="it-IT" dirty="0"/>
          </a:p>
        </p:txBody>
      </p:sp>
      <p:sp>
        <p:nvSpPr>
          <p:cNvPr id="9" name="CasellaDiTesto 8">
            <a:extLst>
              <a:ext uri="{FF2B5EF4-FFF2-40B4-BE49-F238E27FC236}">
                <a16:creationId xmlns:a16="http://schemas.microsoft.com/office/drawing/2014/main" id="{B90B6FC0-388C-907D-DA33-BD5E97A8C1E9}"/>
              </a:ext>
            </a:extLst>
          </p:cNvPr>
          <p:cNvSpPr txBox="1"/>
          <p:nvPr/>
        </p:nvSpPr>
        <p:spPr>
          <a:xfrm>
            <a:off x="8191605" y="2973864"/>
            <a:ext cx="3384331" cy="261610"/>
          </a:xfrm>
          <a:prstGeom prst="rect">
            <a:avLst/>
          </a:prstGeom>
          <a:noFill/>
        </p:spPr>
        <p:txBody>
          <a:bodyPr wrap="square">
            <a:spAutoFit/>
          </a:bodyPr>
          <a:lstStyle/>
          <a:p>
            <a:pPr algn="r"/>
            <a:r>
              <a:rPr lang="it-IT" sz="1100" i="1" dirty="0">
                <a:effectLst/>
                <a:latin typeface="Calibri" panose="020F0502020204030204" pitchFamily="34" charset="0"/>
                <a:ea typeface="Calibri" panose="020F0502020204030204" pitchFamily="34" charset="0"/>
                <a:cs typeface="Times New Roman" panose="02020603050405020304" pitchFamily="18" charset="0"/>
              </a:rPr>
              <a:t>Fonte: Elaborazioni Pin </a:t>
            </a:r>
            <a:r>
              <a:rPr lang="it-IT" sz="1100" i="1" dirty="0" err="1">
                <a:effectLst/>
                <a:latin typeface="Calibri" panose="020F0502020204030204" pitchFamily="34" charset="0"/>
                <a:ea typeface="Calibri" panose="020F0502020204030204" pitchFamily="34" charset="0"/>
                <a:cs typeface="Times New Roman" panose="02020603050405020304" pitchFamily="18" charset="0"/>
              </a:rPr>
              <a:t>scarl</a:t>
            </a:r>
            <a:r>
              <a:rPr lang="it-IT" sz="1100" i="1" dirty="0">
                <a:effectLst/>
                <a:latin typeface="Calibri" panose="020F0502020204030204" pitchFamily="34" charset="0"/>
                <a:ea typeface="Calibri" panose="020F0502020204030204" pitchFamily="34" charset="0"/>
                <a:cs typeface="Times New Roman" panose="02020603050405020304" pitchFamily="18" charset="0"/>
              </a:rPr>
              <a:t> su dati Regione Lombardia</a:t>
            </a:r>
            <a:endParaRPr lang="it-IT" sz="1100" i="1" dirty="0"/>
          </a:p>
        </p:txBody>
      </p:sp>
      <p:sp>
        <p:nvSpPr>
          <p:cNvPr id="15" name="CasellaDiTesto 14">
            <a:extLst>
              <a:ext uri="{FF2B5EF4-FFF2-40B4-BE49-F238E27FC236}">
                <a16:creationId xmlns:a16="http://schemas.microsoft.com/office/drawing/2014/main" id="{62805DE2-42BE-ADD5-4AE1-0D951453C53A}"/>
              </a:ext>
            </a:extLst>
          </p:cNvPr>
          <p:cNvSpPr txBox="1"/>
          <p:nvPr/>
        </p:nvSpPr>
        <p:spPr>
          <a:xfrm>
            <a:off x="122444" y="785942"/>
            <a:ext cx="11453492" cy="427168"/>
          </a:xfrm>
          <a:prstGeom prst="rect">
            <a:avLst/>
          </a:prstGeom>
          <a:noFill/>
        </p:spPr>
        <p:txBody>
          <a:bodyPr wrap="square">
            <a:spAutoFit/>
          </a:bodyPr>
          <a:lstStyle/>
          <a:p>
            <a:r>
              <a:rPr lang="it-IT" sz="2176" b="1" dirty="0">
                <a:solidFill>
                  <a:srgbClr val="00B0F0"/>
                </a:solidFill>
                <a:latin typeface="Calibri" panose="020F0502020204030204" pitchFamily="34" charset="0"/>
                <a:ea typeface="+mj-ea"/>
                <a:cs typeface="Calibri" panose="020F0502020204030204" pitchFamily="34" charset="0"/>
              </a:rPr>
              <a:t>La numerosità dei gruppi familiari</a:t>
            </a:r>
          </a:p>
        </p:txBody>
      </p:sp>
      <p:sp>
        <p:nvSpPr>
          <p:cNvPr id="4" name="CasellaDiTesto 3">
            <a:extLst>
              <a:ext uri="{FF2B5EF4-FFF2-40B4-BE49-F238E27FC236}">
                <a16:creationId xmlns:a16="http://schemas.microsoft.com/office/drawing/2014/main" id="{302092B3-209F-951A-EA09-0D68A753F2B8}"/>
              </a:ext>
            </a:extLst>
          </p:cNvPr>
          <p:cNvSpPr txBox="1"/>
          <p:nvPr/>
        </p:nvSpPr>
        <p:spPr>
          <a:xfrm>
            <a:off x="122444" y="1139304"/>
            <a:ext cx="11556376" cy="265457"/>
          </a:xfrm>
          <a:prstGeom prst="rect">
            <a:avLst/>
          </a:prstGeom>
          <a:noFill/>
        </p:spPr>
        <p:txBody>
          <a:bodyPr wrap="square">
            <a:spAutoFit/>
          </a:bodyPr>
          <a:lstStyle/>
          <a:p>
            <a:pPr algn="just">
              <a:lnSpc>
                <a:spcPct val="107000"/>
              </a:lnSpc>
              <a:spcAft>
                <a:spcPts val="800"/>
              </a:spcAft>
            </a:pPr>
            <a:r>
              <a:rPr lang="it-IT" sz="1100" b="1" dirty="0">
                <a:effectLst/>
                <a:latin typeface="Calibri" panose="020F0502020204030204" pitchFamily="34" charset="0"/>
                <a:ea typeface="Calibri" panose="020F0502020204030204" pitchFamily="34" charset="0"/>
                <a:cs typeface="Times New Roman" panose="02020603050405020304" pitchFamily="18" charset="0"/>
              </a:rPr>
              <a:t>Distribuzione dei soggetti inseriti nel cluster 4, per familiari a carico</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ella 1">
            <a:extLst>
              <a:ext uri="{FF2B5EF4-FFF2-40B4-BE49-F238E27FC236}">
                <a16:creationId xmlns:a16="http://schemas.microsoft.com/office/drawing/2014/main" id="{CDAACD1C-A0C2-C9EA-7410-4B674A83F12D}"/>
              </a:ext>
            </a:extLst>
          </p:cNvPr>
          <p:cNvGraphicFramePr>
            <a:graphicFrameLocks noGrp="1"/>
          </p:cNvGraphicFramePr>
          <p:nvPr>
            <p:extLst>
              <p:ext uri="{D42A27DB-BD31-4B8C-83A1-F6EECF244321}">
                <p14:modId xmlns:p14="http://schemas.microsoft.com/office/powerpoint/2010/main" val="4121016137"/>
              </p:ext>
            </p:extLst>
          </p:nvPr>
        </p:nvGraphicFramePr>
        <p:xfrm>
          <a:off x="221223" y="1460641"/>
          <a:ext cx="11354713" cy="1527302"/>
        </p:xfrm>
        <a:graphic>
          <a:graphicData uri="http://schemas.openxmlformats.org/drawingml/2006/table">
            <a:tbl>
              <a:tblPr firstRow="1" firstCol="1" bandRow="1">
                <a:tableStyleId>{5C22544A-7EE6-4342-B048-85BDC9FD1C3A}</a:tableStyleId>
              </a:tblPr>
              <a:tblGrid>
                <a:gridCol w="3787932">
                  <a:extLst>
                    <a:ext uri="{9D8B030D-6E8A-4147-A177-3AD203B41FA5}">
                      <a16:colId xmlns:a16="http://schemas.microsoft.com/office/drawing/2014/main" val="1030954421"/>
                    </a:ext>
                  </a:extLst>
                </a:gridCol>
                <a:gridCol w="1893966">
                  <a:extLst>
                    <a:ext uri="{9D8B030D-6E8A-4147-A177-3AD203B41FA5}">
                      <a16:colId xmlns:a16="http://schemas.microsoft.com/office/drawing/2014/main" val="2565838195"/>
                    </a:ext>
                  </a:extLst>
                </a:gridCol>
                <a:gridCol w="1891695">
                  <a:extLst>
                    <a:ext uri="{9D8B030D-6E8A-4147-A177-3AD203B41FA5}">
                      <a16:colId xmlns:a16="http://schemas.microsoft.com/office/drawing/2014/main" val="386702298"/>
                    </a:ext>
                  </a:extLst>
                </a:gridCol>
                <a:gridCol w="1891695">
                  <a:extLst>
                    <a:ext uri="{9D8B030D-6E8A-4147-A177-3AD203B41FA5}">
                      <a16:colId xmlns:a16="http://schemas.microsoft.com/office/drawing/2014/main" val="2206029586"/>
                    </a:ext>
                  </a:extLst>
                </a:gridCol>
                <a:gridCol w="1889425">
                  <a:extLst>
                    <a:ext uri="{9D8B030D-6E8A-4147-A177-3AD203B41FA5}">
                      <a16:colId xmlns:a16="http://schemas.microsoft.com/office/drawing/2014/main" val="1126854751"/>
                    </a:ext>
                  </a:extLst>
                </a:gridCol>
              </a:tblGrid>
              <a:tr h="182880">
                <a:tc>
                  <a:txBody>
                    <a:bodyPr/>
                    <a:lstStyle/>
                    <a:p>
                      <a:pPr algn="ctr">
                        <a:lnSpc>
                          <a:spcPct val="107000"/>
                        </a:lnSpc>
                        <a:spcAft>
                          <a:spcPts val="800"/>
                        </a:spcAft>
                      </a:pPr>
                      <a:r>
                        <a:rPr lang="it-IT" sz="1400">
                          <a:effectLst/>
                        </a:rPr>
                        <a:t>N. di familiari a carico</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it-IT" sz="1400">
                          <a:effectLst/>
                        </a:rPr>
                        <a:t>F</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it-IT" sz="1400">
                          <a:effectLst/>
                        </a:rPr>
                        <a:t>M</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it-IT" sz="1400">
                          <a:effectLst/>
                        </a:rPr>
                        <a:t>Totale (VA)</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it-IT" sz="1400">
                          <a:effectLst/>
                        </a:rPr>
                        <a:t>Totale%</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518633227"/>
                  </a:ext>
                </a:extLst>
              </a:tr>
              <a:tr h="182880">
                <a:tc>
                  <a:txBody>
                    <a:bodyPr/>
                    <a:lstStyle/>
                    <a:p>
                      <a:pPr>
                        <a:lnSpc>
                          <a:spcPct val="107000"/>
                        </a:lnSpc>
                        <a:spcAft>
                          <a:spcPts val="800"/>
                        </a:spcAft>
                      </a:pPr>
                      <a:r>
                        <a:rPr lang="it-IT" sz="1400">
                          <a:effectLst/>
                        </a:rPr>
                        <a:t>Nessun familiare a carico</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35,7%</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07000"/>
                        </a:lnSpc>
                        <a:spcAft>
                          <a:spcPts val="800"/>
                        </a:spcAft>
                      </a:pPr>
                      <a:r>
                        <a:rPr lang="it-IT" sz="1400">
                          <a:effectLst/>
                        </a:rPr>
                        <a:t>34,0%</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07000"/>
                        </a:lnSpc>
                        <a:spcAft>
                          <a:spcPts val="800"/>
                        </a:spcAft>
                      </a:pPr>
                      <a:r>
                        <a:rPr lang="it-IT" sz="1400" b="1" i="1" dirty="0">
                          <a:effectLst/>
                        </a:rPr>
                        <a:t>173</a:t>
                      </a:r>
                      <a:endParaRPr lang="it-IT" sz="14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b="1" dirty="0">
                          <a:effectLst/>
                        </a:rPr>
                        <a:t>35,2%</a:t>
                      </a:r>
                      <a:endParaRPr lang="it-IT"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00204284"/>
                  </a:ext>
                </a:extLst>
              </a:tr>
              <a:tr h="182880">
                <a:tc>
                  <a:txBody>
                    <a:bodyPr/>
                    <a:lstStyle/>
                    <a:p>
                      <a:pPr>
                        <a:lnSpc>
                          <a:spcPct val="107000"/>
                        </a:lnSpc>
                        <a:spcAft>
                          <a:spcPts val="800"/>
                        </a:spcAft>
                      </a:pPr>
                      <a:r>
                        <a:rPr lang="it-IT" sz="1400">
                          <a:effectLst/>
                        </a:rPr>
                        <a:t>1 persona a carico</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dirty="0">
                          <a:effectLst/>
                        </a:rPr>
                        <a:t>22,8%</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07000"/>
                        </a:lnSpc>
                        <a:spcAft>
                          <a:spcPts val="800"/>
                        </a:spcAft>
                      </a:pPr>
                      <a:r>
                        <a:rPr lang="it-IT" sz="1400">
                          <a:effectLst/>
                        </a:rPr>
                        <a:t>15,3%</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07000"/>
                        </a:lnSpc>
                        <a:spcAft>
                          <a:spcPts val="800"/>
                        </a:spcAft>
                      </a:pPr>
                      <a:r>
                        <a:rPr lang="it-IT" sz="1400" b="1" i="1" dirty="0">
                          <a:effectLst/>
                        </a:rPr>
                        <a:t>101</a:t>
                      </a:r>
                      <a:endParaRPr lang="it-IT" sz="14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b="1">
                          <a:effectLst/>
                        </a:rPr>
                        <a:t>20,6%</a:t>
                      </a:r>
                      <a:endParaRPr lang="it-IT" sz="14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453005121"/>
                  </a:ext>
                </a:extLst>
              </a:tr>
              <a:tr h="182880">
                <a:tc>
                  <a:txBody>
                    <a:bodyPr/>
                    <a:lstStyle/>
                    <a:p>
                      <a:pPr>
                        <a:lnSpc>
                          <a:spcPct val="107000"/>
                        </a:lnSpc>
                        <a:spcAft>
                          <a:spcPts val="800"/>
                        </a:spcAft>
                      </a:pPr>
                      <a:r>
                        <a:rPr lang="it-IT" sz="1400">
                          <a:effectLst/>
                        </a:rPr>
                        <a:t>2 persone a carico</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dirty="0">
                          <a:effectLst/>
                        </a:rPr>
                        <a:t>28,0%</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07000"/>
                        </a:lnSpc>
                        <a:spcAft>
                          <a:spcPts val="800"/>
                        </a:spcAft>
                      </a:pPr>
                      <a:r>
                        <a:rPr lang="it-IT" sz="1400">
                          <a:effectLst/>
                        </a:rPr>
                        <a:t>16,0%</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07000"/>
                        </a:lnSpc>
                        <a:spcAft>
                          <a:spcPts val="800"/>
                        </a:spcAft>
                      </a:pPr>
                      <a:r>
                        <a:rPr lang="it-IT" sz="1400" b="1" i="1" dirty="0">
                          <a:effectLst/>
                        </a:rPr>
                        <a:t>120</a:t>
                      </a:r>
                      <a:endParaRPr lang="it-IT" sz="14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b="1" dirty="0">
                          <a:effectLst/>
                        </a:rPr>
                        <a:t>24,4%</a:t>
                      </a:r>
                      <a:endParaRPr lang="it-IT"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945276650"/>
                  </a:ext>
                </a:extLst>
              </a:tr>
              <a:tr h="182880">
                <a:tc>
                  <a:txBody>
                    <a:bodyPr/>
                    <a:lstStyle/>
                    <a:p>
                      <a:pPr>
                        <a:lnSpc>
                          <a:spcPct val="107000"/>
                        </a:lnSpc>
                        <a:spcAft>
                          <a:spcPts val="800"/>
                        </a:spcAft>
                      </a:pPr>
                      <a:r>
                        <a:rPr lang="it-IT" sz="1400">
                          <a:effectLst/>
                        </a:rPr>
                        <a:t>Più di 2 persone a carico</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dirty="0">
                          <a:effectLst/>
                        </a:rPr>
                        <a:t>13,5%</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07000"/>
                        </a:lnSpc>
                        <a:spcAft>
                          <a:spcPts val="800"/>
                        </a:spcAft>
                      </a:pPr>
                      <a:r>
                        <a:rPr lang="it-IT" sz="1400">
                          <a:effectLst/>
                        </a:rPr>
                        <a:t>34,7%</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07000"/>
                        </a:lnSpc>
                        <a:spcAft>
                          <a:spcPts val="800"/>
                        </a:spcAft>
                      </a:pPr>
                      <a:r>
                        <a:rPr lang="it-IT" sz="1400" b="1" i="1" dirty="0">
                          <a:effectLst/>
                        </a:rPr>
                        <a:t>97</a:t>
                      </a:r>
                      <a:endParaRPr lang="it-IT" sz="14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b="1" dirty="0">
                          <a:effectLst/>
                        </a:rPr>
                        <a:t>19,8%</a:t>
                      </a:r>
                      <a:endParaRPr lang="it-IT"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758006257"/>
                  </a:ext>
                </a:extLst>
              </a:tr>
              <a:tr h="182880">
                <a:tc>
                  <a:txBody>
                    <a:bodyPr/>
                    <a:lstStyle/>
                    <a:p>
                      <a:pPr>
                        <a:lnSpc>
                          <a:spcPct val="107000"/>
                        </a:lnSpc>
                        <a:spcAft>
                          <a:spcPts val="800"/>
                        </a:spcAft>
                      </a:pPr>
                      <a:r>
                        <a:rPr lang="it-IT" sz="1400">
                          <a:effectLst/>
                        </a:rPr>
                        <a:t>Totale (VA)</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b="0" i="1" dirty="0">
                          <a:effectLst/>
                        </a:rPr>
                        <a:t>347</a:t>
                      </a:r>
                      <a:endParaRPr lang="it-IT" sz="1400" b="0"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b="0" i="1" dirty="0">
                          <a:effectLst/>
                        </a:rPr>
                        <a:t>144</a:t>
                      </a:r>
                      <a:endParaRPr lang="it-IT" sz="1400" b="0"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b="0" i="1" dirty="0">
                          <a:effectLst/>
                        </a:rPr>
                        <a:t>491</a:t>
                      </a:r>
                      <a:endParaRPr lang="it-IT" sz="1400" b="0"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b="1" dirty="0">
                          <a:effectLst/>
                        </a:rPr>
                        <a:t>100,0%</a:t>
                      </a:r>
                      <a:endParaRPr lang="it-IT"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590124118"/>
                  </a:ext>
                </a:extLst>
              </a:tr>
              <a:tr h="182880">
                <a:tc>
                  <a:txBody>
                    <a:bodyPr/>
                    <a:lstStyle/>
                    <a:p>
                      <a:pPr>
                        <a:lnSpc>
                          <a:spcPct val="107000"/>
                        </a:lnSpc>
                        <a:spcAft>
                          <a:spcPts val="800"/>
                        </a:spcAft>
                      </a:pPr>
                      <a:r>
                        <a:rPr lang="it-IT" sz="1400">
                          <a:effectLst/>
                        </a:rPr>
                        <a:t>Totale%</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b="1" dirty="0">
                          <a:effectLst/>
                        </a:rPr>
                        <a:t>70,7%</a:t>
                      </a:r>
                      <a:endParaRPr lang="it-IT"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b="1" dirty="0">
                          <a:effectLst/>
                        </a:rPr>
                        <a:t>29,3%</a:t>
                      </a:r>
                      <a:endParaRPr lang="it-IT"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b="1" dirty="0">
                          <a:effectLst/>
                        </a:rPr>
                        <a:t>100,0%</a:t>
                      </a:r>
                      <a:endParaRPr lang="it-IT"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pPr>
                      <a:endParaRPr lang="it-IT" sz="1400" dirty="0">
                        <a:effectLst/>
                        <a:latin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215195019"/>
                  </a:ext>
                </a:extLst>
              </a:tr>
            </a:tbl>
          </a:graphicData>
        </a:graphic>
      </p:graphicFrame>
    </p:spTree>
    <p:extLst>
      <p:ext uri="{BB962C8B-B14F-4D97-AF65-F5344CB8AC3E}">
        <p14:creationId xmlns:p14="http://schemas.microsoft.com/office/powerpoint/2010/main" val="1240697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1F5497F7-0F07-4C94-5E36-D759101AEEEE}"/>
              </a:ext>
            </a:extLst>
          </p:cNvPr>
          <p:cNvSpPr txBox="1"/>
          <p:nvPr/>
        </p:nvSpPr>
        <p:spPr>
          <a:xfrm>
            <a:off x="1120927" y="-454"/>
            <a:ext cx="10647247" cy="706347"/>
          </a:xfrm>
          <a:prstGeom prst="rect">
            <a:avLst/>
          </a:prstGeom>
          <a:noFill/>
        </p:spPr>
        <p:txBody>
          <a:bodyPr wrap="square">
            <a:spAutoFit/>
          </a:bodyPr>
          <a:lstStyle/>
          <a:p>
            <a:r>
              <a:rPr lang="it-IT" sz="3990" dirty="0">
                <a:solidFill>
                  <a:srgbClr val="10407A"/>
                </a:solidFill>
                <a:latin typeface="+mj-lt"/>
                <a:cs typeface="Arial" panose="020B0604020202020204" pitchFamily="34" charset="0"/>
              </a:rPr>
              <a:t>La fragilità di coloro che cercano lavoro</a:t>
            </a:r>
            <a:endParaRPr lang="it-IT" sz="3990" dirty="0"/>
          </a:p>
        </p:txBody>
      </p:sp>
      <p:pic>
        <p:nvPicPr>
          <p:cNvPr id="8" name="Elemento grafico 7" descr="Grafico periodico contorno">
            <a:extLst>
              <a:ext uri="{FF2B5EF4-FFF2-40B4-BE49-F238E27FC236}">
                <a16:creationId xmlns:a16="http://schemas.microsoft.com/office/drawing/2014/main" id="{FC52FF36-40D9-103E-1D36-51157638993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9560" y="-95010"/>
            <a:ext cx="1105572" cy="1105572"/>
          </a:xfrm>
          <a:prstGeom prst="rect">
            <a:avLst/>
          </a:prstGeom>
        </p:spPr>
      </p:pic>
      <p:sp>
        <p:nvSpPr>
          <p:cNvPr id="6" name="CasellaDiTesto 5">
            <a:extLst>
              <a:ext uri="{FF2B5EF4-FFF2-40B4-BE49-F238E27FC236}">
                <a16:creationId xmlns:a16="http://schemas.microsoft.com/office/drawing/2014/main" id="{BBA6AA31-347E-D1B4-1CE0-848A562365C8}"/>
              </a:ext>
            </a:extLst>
          </p:cNvPr>
          <p:cNvSpPr txBox="1"/>
          <p:nvPr/>
        </p:nvSpPr>
        <p:spPr>
          <a:xfrm>
            <a:off x="196936" y="4385362"/>
            <a:ext cx="11756088" cy="1954924"/>
          </a:xfrm>
          <a:prstGeom prst="rect">
            <a:avLst/>
          </a:prstGeom>
          <a:solidFill>
            <a:schemeClr val="accent1">
              <a:lumMod val="40000"/>
              <a:lumOff val="60000"/>
            </a:schemeClr>
          </a:solidFill>
        </p:spPr>
        <p:txBody>
          <a:bodyPr vert="horz" lIns="82918" tIns="41459" rIns="82918" bIns="41459" rtlCol="0">
            <a:noAutofit/>
          </a:bodyPr>
          <a:lstStyle>
            <a:defPPr>
              <a:defRPr lang="en-US"/>
            </a:defPPr>
            <a:lvl1pPr marL="342900" indent="-342900" algn="just">
              <a:spcBef>
                <a:spcPts val="1000"/>
              </a:spcBef>
              <a:spcAft>
                <a:spcPts val="0"/>
              </a:spcAft>
              <a:buClr>
                <a:schemeClr val="accent1"/>
              </a:buClr>
              <a:buSzPct val="80000"/>
              <a:buFont typeface="Wingdings 3" charset="2"/>
              <a:buChar char=""/>
              <a:defRPr sz="1600">
                <a:latin typeface="Calibri" panose="020F0502020204030204" pitchFamily="34" charset="0"/>
                <a:ea typeface="Calibri" panose="020F0502020204030204" pitchFamily="34" charset="0"/>
                <a:cs typeface="Times New Roman" panose="02020603050405020304" pitchFamily="18" charset="0"/>
              </a:defRPr>
            </a:lvl1pPr>
            <a:lvl2pPr marL="742950" indent="-285750">
              <a:spcBef>
                <a:spcPts val="1000"/>
              </a:spcBef>
              <a:spcAft>
                <a:spcPts val="0"/>
              </a:spcAft>
              <a:buClr>
                <a:schemeClr val="accent1"/>
              </a:buClr>
              <a:buSzPct val="80000"/>
              <a:buFont typeface="Wingdings 3" charset="2"/>
              <a:buChar char=""/>
              <a:defRPr sz="1600">
                <a:solidFill>
                  <a:schemeClr val="tx1">
                    <a:lumMod val="75000"/>
                    <a:lumOff val="25000"/>
                  </a:schemeClr>
                </a:solidFill>
              </a:defRPr>
            </a:lvl2pPr>
            <a:lvl3pPr marL="1143000" indent="-228600">
              <a:spcBef>
                <a:spcPts val="1000"/>
              </a:spcBef>
              <a:spcAft>
                <a:spcPts val="0"/>
              </a:spcAft>
              <a:buClr>
                <a:schemeClr val="accent1"/>
              </a:buClr>
              <a:buSzPct val="80000"/>
              <a:buFont typeface="Wingdings 3" charset="2"/>
              <a:buChar char=""/>
              <a:defRPr sz="1400">
                <a:solidFill>
                  <a:schemeClr val="tx1">
                    <a:lumMod val="75000"/>
                    <a:lumOff val="25000"/>
                  </a:schemeClr>
                </a:solidFill>
              </a:defRPr>
            </a:lvl3pPr>
            <a:lvl4pPr marL="1600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4pPr>
            <a:lvl5pPr marL="20574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5pPr>
            <a:lvl6pPr marL="25146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6pPr>
            <a:lvl7pPr marL="29718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7pPr>
            <a:lvl8pPr marL="34290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8pPr>
            <a:lvl9pPr marL="3886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9pPr>
          </a:lstStyle>
          <a:p>
            <a:r>
              <a:rPr lang="it-IT" dirty="0"/>
              <a:t>La somma di coloro che non hanno alcun titolo di studio oppure posseggono la sola licenza elementare ammonta al 55% del totale della popolazione aderente al cluster 4. Chi, invece, ha un diploma o una laurea costituisce il 45% del totale </a:t>
            </a:r>
            <a:r>
              <a:rPr lang="it-IT" dirty="0">
                <a:sym typeface="Wingdings" panose="05000000000000000000" pitchFamily="2" charset="2"/>
              </a:rPr>
              <a:t></a:t>
            </a:r>
            <a:r>
              <a:rPr lang="it-IT" dirty="0"/>
              <a:t> </a:t>
            </a:r>
            <a:r>
              <a:rPr lang="it-IT" u="sng" dirty="0"/>
              <a:t>I membri del cluster 4, quindi, tendono – prevalentemente – ad avere titoli di studio bassi o inesistenti</a:t>
            </a:r>
            <a:r>
              <a:rPr lang="it-IT" dirty="0"/>
              <a:t>.</a:t>
            </a:r>
          </a:p>
          <a:p>
            <a:r>
              <a:rPr lang="it-IT" dirty="0"/>
              <a:t>La maggioranza dei membri del cluster 4 non ha svolto attività formative (55,6%), oppure le ha svolte in percorsi che non hanno fornito alcun tipo di qualifica / certificazione </a:t>
            </a:r>
            <a:r>
              <a:rPr lang="it-IT" dirty="0">
                <a:sym typeface="Wingdings" panose="05000000000000000000" pitchFamily="2" charset="2"/>
              </a:rPr>
              <a:t> </a:t>
            </a:r>
            <a:r>
              <a:rPr lang="it-IT" u="sng" dirty="0">
                <a:sym typeface="Wingdings" panose="05000000000000000000" pitchFamily="2" charset="2"/>
              </a:rPr>
              <a:t>L</a:t>
            </a:r>
            <a:r>
              <a:rPr lang="it-IT" u="sng" dirty="0"/>
              <a:t>a somma di chi non ha fatto formazione, oppure ne ha frequentata una poco spendibile sul mercato del lavoro è pari al 69,2%</a:t>
            </a:r>
            <a:r>
              <a:rPr lang="it-IT" dirty="0"/>
              <a:t>.</a:t>
            </a:r>
          </a:p>
          <a:p>
            <a:endParaRPr lang="it-IT" dirty="0"/>
          </a:p>
          <a:p>
            <a:endParaRPr lang="it-IT" dirty="0"/>
          </a:p>
          <a:p>
            <a:endParaRPr lang="it-IT" dirty="0"/>
          </a:p>
          <a:p>
            <a:endParaRPr lang="it-IT" dirty="0"/>
          </a:p>
          <a:p>
            <a:endParaRPr lang="it-IT" dirty="0"/>
          </a:p>
        </p:txBody>
      </p:sp>
      <p:sp>
        <p:nvSpPr>
          <p:cNvPr id="9" name="CasellaDiTesto 8">
            <a:extLst>
              <a:ext uri="{FF2B5EF4-FFF2-40B4-BE49-F238E27FC236}">
                <a16:creationId xmlns:a16="http://schemas.microsoft.com/office/drawing/2014/main" id="{B90B6FC0-388C-907D-DA33-BD5E97A8C1E9}"/>
              </a:ext>
            </a:extLst>
          </p:cNvPr>
          <p:cNvSpPr txBox="1"/>
          <p:nvPr/>
        </p:nvSpPr>
        <p:spPr>
          <a:xfrm>
            <a:off x="8613240" y="3823973"/>
            <a:ext cx="3384331" cy="261610"/>
          </a:xfrm>
          <a:prstGeom prst="rect">
            <a:avLst/>
          </a:prstGeom>
          <a:noFill/>
        </p:spPr>
        <p:txBody>
          <a:bodyPr wrap="square">
            <a:spAutoFit/>
          </a:bodyPr>
          <a:lstStyle/>
          <a:p>
            <a:pPr algn="r"/>
            <a:r>
              <a:rPr lang="it-IT" sz="1100" i="1" dirty="0">
                <a:effectLst/>
                <a:latin typeface="Calibri" panose="020F0502020204030204" pitchFamily="34" charset="0"/>
                <a:ea typeface="Calibri" panose="020F0502020204030204" pitchFamily="34" charset="0"/>
                <a:cs typeface="Times New Roman" panose="02020603050405020304" pitchFamily="18" charset="0"/>
              </a:rPr>
              <a:t>Fonte: Elaborazioni Pin </a:t>
            </a:r>
            <a:r>
              <a:rPr lang="it-IT" sz="1100" i="1" dirty="0" err="1">
                <a:effectLst/>
                <a:latin typeface="Calibri" panose="020F0502020204030204" pitchFamily="34" charset="0"/>
                <a:ea typeface="Calibri" panose="020F0502020204030204" pitchFamily="34" charset="0"/>
                <a:cs typeface="Times New Roman" panose="02020603050405020304" pitchFamily="18" charset="0"/>
              </a:rPr>
              <a:t>scarl</a:t>
            </a:r>
            <a:r>
              <a:rPr lang="it-IT" sz="1100" i="1" dirty="0">
                <a:effectLst/>
                <a:latin typeface="Calibri" panose="020F0502020204030204" pitchFamily="34" charset="0"/>
                <a:ea typeface="Calibri" panose="020F0502020204030204" pitchFamily="34" charset="0"/>
                <a:cs typeface="Times New Roman" panose="02020603050405020304" pitchFamily="18" charset="0"/>
              </a:rPr>
              <a:t> su dati Regione Lombardia</a:t>
            </a:r>
            <a:endParaRPr lang="it-IT" sz="1100" i="1" dirty="0"/>
          </a:p>
        </p:txBody>
      </p:sp>
      <p:sp>
        <p:nvSpPr>
          <p:cNvPr id="15" name="CasellaDiTesto 14">
            <a:extLst>
              <a:ext uri="{FF2B5EF4-FFF2-40B4-BE49-F238E27FC236}">
                <a16:creationId xmlns:a16="http://schemas.microsoft.com/office/drawing/2014/main" id="{62805DE2-42BE-ADD5-4AE1-0D951453C53A}"/>
              </a:ext>
            </a:extLst>
          </p:cNvPr>
          <p:cNvSpPr txBox="1"/>
          <p:nvPr/>
        </p:nvSpPr>
        <p:spPr>
          <a:xfrm>
            <a:off x="90914" y="785942"/>
            <a:ext cx="11453492" cy="427168"/>
          </a:xfrm>
          <a:prstGeom prst="rect">
            <a:avLst/>
          </a:prstGeom>
          <a:noFill/>
        </p:spPr>
        <p:txBody>
          <a:bodyPr wrap="square">
            <a:spAutoFit/>
          </a:bodyPr>
          <a:lstStyle/>
          <a:p>
            <a:r>
              <a:rPr lang="it-IT" sz="2176" b="1" dirty="0">
                <a:solidFill>
                  <a:srgbClr val="00B0F0"/>
                </a:solidFill>
                <a:latin typeface="Calibri" panose="020F0502020204030204" pitchFamily="34" charset="0"/>
                <a:ea typeface="+mj-ea"/>
                <a:cs typeface="Calibri" panose="020F0502020204030204" pitchFamily="34" charset="0"/>
              </a:rPr>
              <a:t>Titolo di studio ed esperienze formative</a:t>
            </a:r>
          </a:p>
        </p:txBody>
      </p:sp>
      <p:sp>
        <p:nvSpPr>
          <p:cNvPr id="4" name="CasellaDiTesto 3">
            <a:extLst>
              <a:ext uri="{FF2B5EF4-FFF2-40B4-BE49-F238E27FC236}">
                <a16:creationId xmlns:a16="http://schemas.microsoft.com/office/drawing/2014/main" id="{302092B3-209F-951A-EA09-0D68A753F2B8}"/>
              </a:ext>
            </a:extLst>
          </p:cNvPr>
          <p:cNvSpPr txBox="1"/>
          <p:nvPr/>
        </p:nvSpPr>
        <p:spPr>
          <a:xfrm>
            <a:off x="111934" y="1118289"/>
            <a:ext cx="5973556" cy="281231"/>
          </a:xfrm>
          <a:prstGeom prst="rect">
            <a:avLst/>
          </a:prstGeom>
          <a:noFill/>
        </p:spPr>
        <p:txBody>
          <a:bodyPr wrap="square">
            <a:spAutoFit/>
          </a:bodyPr>
          <a:lstStyle/>
          <a:p>
            <a:pPr>
              <a:lnSpc>
                <a:spcPct val="107000"/>
              </a:lnSpc>
              <a:spcAft>
                <a:spcPts val="800"/>
              </a:spcAft>
            </a:pPr>
            <a:r>
              <a:rPr lang="it-IT" sz="1200" b="1" dirty="0">
                <a:effectLst/>
                <a:latin typeface="Calibri" panose="020F0502020204030204" pitchFamily="34" charset="0"/>
                <a:ea typeface="Calibri" panose="020F0502020204030204" pitchFamily="34" charset="0"/>
                <a:cs typeface="Times New Roman" panose="02020603050405020304" pitchFamily="18" charset="0"/>
              </a:rPr>
              <a:t>Distribuzione dei soggetti inseriti nel cluster 4, disaggregati per titolo di studio conseguito</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ella 2">
            <a:extLst>
              <a:ext uri="{FF2B5EF4-FFF2-40B4-BE49-F238E27FC236}">
                <a16:creationId xmlns:a16="http://schemas.microsoft.com/office/drawing/2014/main" id="{BC1D9718-66CB-A782-A9C8-A7574291389C}"/>
              </a:ext>
            </a:extLst>
          </p:cNvPr>
          <p:cNvGraphicFramePr>
            <a:graphicFrameLocks noGrp="1"/>
          </p:cNvGraphicFramePr>
          <p:nvPr>
            <p:extLst>
              <p:ext uri="{D42A27DB-BD31-4B8C-83A1-F6EECF244321}">
                <p14:modId xmlns:p14="http://schemas.microsoft.com/office/powerpoint/2010/main" val="3073369486"/>
              </p:ext>
            </p:extLst>
          </p:nvPr>
        </p:nvGraphicFramePr>
        <p:xfrm>
          <a:off x="215449" y="1585322"/>
          <a:ext cx="5638813" cy="2268539"/>
        </p:xfrm>
        <a:graphic>
          <a:graphicData uri="http://schemas.openxmlformats.org/drawingml/2006/table">
            <a:tbl>
              <a:tblPr firstRow="1" firstCol="1" bandRow="1">
                <a:tableStyleId>{5C22544A-7EE6-4342-B048-85BDC9FD1C3A}</a:tableStyleId>
              </a:tblPr>
              <a:tblGrid>
                <a:gridCol w="2801362">
                  <a:extLst>
                    <a:ext uri="{9D8B030D-6E8A-4147-A177-3AD203B41FA5}">
                      <a16:colId xmlns:a16="http://schemas.microsoft.com/office/drawing/2014/main" val="1855921330"/>
                    </a:ext>
                  </a:extLst>
                </a:gridCol>
                <a:gridCol w="710490">
                  <a:extLst>
                    <a:ext uri="{9D8B030D-6E8A-4147-A177-3AD203B41FA5}">
                      <a16:colId xmlns:a16="http://schemas.microsoft.com/office/drawing/2014/main" val="3943060896"/>
                    </a:ext>
                  </a:extLst>
                </a:gridCol>
                <a:gridCol w="709363">
                  <a:extLst>
                    <a:ext uri="{9D8B030D-6E8A-4147-A177-3AD203B41FA5}">
                      <a16:colId xmlns:a16="http://schemas.microsoft.com/office/drawing/2014/main" val="331490687"/>
                    </a:ext>
                  </a:extLst>
                </a:gridCol>
                <a:gridCol w="709363">
                  <a:extLst>
                    <a:ext uri="{9D8B030D-6E8A-4147-A177-3AD203B41FA5}">
                      <a16:colId xmlns:a16="http://schemas.microsoft.com/office/drawing/2014/main" val="805384389"/>
                    </a:ext>
                  </a:extLst>
                </a:gridCol>
                <a:gridCol w="708235">
                  <a:extLst>
                    <a:ext uri="{9D8B030D-6E8A-4147-A177-3AD203B41FA5}">
                      <a16:colId xmlns:a16="http://schemas.microsoft.com/office/drawing/2014/main" val="1536324654"/>
                    </a:ext>
                  </a:extLst>
                </a:gridCol>
              </a:tblGrid>
              <a:tr h="324077">
                <a:tc>
                  <a:txBody>
                    <a:bodyPr/>
                    <a:lstStyle/>
                    <a:p>
                      <a:pPr algn="ctr">
                        <a:lnSpc>
                          <a:spcPct val="107000"/>
                        </a:lnSpc>
                        <a:spcAft>
                          <a:spcPts val="800"/>
                        </a:spcAft>
                      </a:pPr>
                      <a:r>
                        <a:rPr lang="it-IT" sz="1100">
                          <a:effectLst/>
                        </a:rPr>
                        <a:t>Titolo di studio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07000"/>
                        </a:lnSpc>
                        <a:spcAft>
                          <a:spcPts val="800"/>
                        </a:spcAft>
                      </a:pPr>
                      <a:r>
                        <a:rPr lang="it-IT" sz="1100">
                          <a:effectLst/>
                        </a:rPr>
                        <a:t>F</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07000"/>
                        </a:lnSpc>
                        <a:spcAft>
                          <a:spcPts val="800"/>
                        </a:spcAft>
                      </a:pPr>
                      <a:r>
                        <a:rPr lang="it-IT" sz="1100">
                          <a:effectLst/>
                        </a:rPr>
                        <a:t>M</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07000"/>
                        </a:lnSpc>
                        <a:spcAft>
                          <a:spcPts val="800"/>
                        </a:spcAft>
                      </a:pPr>
                      <a:r>
                        <a:rPr lang="it-IT" sz="1100">
                          <a:effectLst/>
                        </a:rPr>
                        <a:t>Totale (VA)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07000"/>
                        </a:lnSpc>
                        <a:spcAft>
                          <a:spcPts val="800"/>
                        </a:spcAft>
                      </a:pPr>
                      <a:r>
                        <a:rPr lang="it-IT" sz="1100">
                          <a:effectLst/>
                        </a:rPr>
                        <a:t>Totale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664153511"/>
                  </a:ext>
                </a:extLst>
              </a:tr>
              <a:tr h="324077">
                <a:tc>
                  <a:txBody>
                    <a:bodyPr/>
                    <a:lstStyle/>
                    <a:p>
                      <a:pPr>
                        <a:lnSpc>
                          <a:spcPct val="107000"/>
                        </a:lnSpc>
                        <a:spcAft>
                          <a:spcPts val="800"/>
                        </a:spcAft>
                      </a:pPr>
                      <a:r>
                        <a:rPr lang="it-IT" sz="1100">
                          <a:effectLst/>
                        </a:rPr>
                        <a:t>Laurea post laurea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marR="41910" algn="r">
                        <a:lnSpc>
                          <a:spcPct val="107000"/>
                        </a:lnSpc>
                        <a:spcAft>
                          <a:spcPts val="800"/>
                        </a:spcAft>
                      </a:pPr>
                      <a:r>
                        <a:rPr lang="it-IT" sz="1100">
                          <a:effectLst/>
                        </a:rPr>
                        <a:t>12,7%</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marR="41910" algn="r">
                        <a:lnSpc>
                          <a:spcPct val="107000"/>
                        </a:lnSpc>
                        <a:spcAft>
                          <a:spcPts val="800"/>
                        </a:spcAft>
                      </a:pPr>
                      <a:r>
                        <a:rPr lang="it-IT" sz="1100">
                          <a:effectLst/>
                        </a:rPr>
                        <a:t>4,9%</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marR="41910" algn="r">
                        <a:lnSpc>
                          <a:spcPct val="107000"/>
                        </a:lnSpc>
                        <a:spcAft>
                          <a:spcPts val="800"/>
                        </a:spcAft>
                      </a:pPr>
                      <a:r>
                        <a:rPr lang="it-IT" sz="1100" b="1" i="1" dirty="0">
                          <a:effectLst/>
                        </a:rPr>
                        <a:t>51</a:t>
                      </a:r>
                      <a:endParaRPr lang="it-IT" sz="11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marR="53340" algn="r">
                        <a:lnSpc>
                          <a:spcPct val="107000"/>
                        </a:lnSpc>
                        <a:spcAft>
                          <a:spcPts val="800"/>
                        </a:spcAft>
                      </a:pPr>
                      <a:r>
                        <a:rPr lang="it-IT" sz="1100" b="1" dirty="0">
                          <a:effectLst/>
                        </a:rPr>
                        <a:t>10,4%</a:t>
                      </a:r>
                      <a:endParaRPr lang="it-IT"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2757036394"/>
                  </a:ext>
                </a:extLst>
              </a:tr>
              <a:tr h="324077">
                <a:tc>
                  <a:txBody>
                    <a:bodyPr/>
                    <a:lstStyle/>
                    <a:p>
                      <a:pPr>
                        <a:lnSpc>
                          <a:spcPct val="107000"/>
                        </a:lnSpc>
                        <a:spcAft>
                          <a:spcPts val="800"/>
                        </a:spcAft>
                      </a:pPr>
                      <a:r>
                        <a:rPr lang="it-IT" sz="1100">
                          <a:effectLst/>
                        </a:rPr>
                        <a:t>Diploma superiore o qualifica professionale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marR="41910" algn="r">
                        <a:lnSpc>
                          <a:spcPct val="107000"/>
                        </a:lnSpc>
                        <a:spcAft>
                          <a:spcPts val="800"/>
                        </a:spcAft>
                      </a:pPr>
                      <a:r>
                        <a:rPr lang="it-IT" sz="1100">
                          <a:effectLst/>
                        </a:rPr>
                        <a:t>36,6%</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marR="41910" algn="r">
                        <a:lnSpc>
                          <a:spcPct val="107000"/>
                        </a:lnSpc>
                        <a:spcAft>
                          <a:spcPts val="800"/>
                        </a:spcAft>
                      </a:pPr>
                      <a:r>
                        <a:rPr lang="it-IT" sz="1100">
                          <a:effectLst/>
                        </a:rPr>
                        <a:t>29,9%</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marR="41910" algn="r">
                        <a:lnSpc>
                          <a:spcPct val="107000"/>
                        </a:lnSpc>
                        <a:spcAft>
                          <a:spcPts val="800"/>
                        </a:spcAft>
                      </a:pPr>
                      <a:r>
                        <a:rPr lang="it-IT" sz="1100" b="1" i="1" dirty="0">
                          <a:effectLst/>
                        </a:rPr>
                        <a:t>170</a:t>
                      </a:r>
                      <a:endParaRPr lang="it-IT" sz="11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marR="53340" algn="r">
                        <a:lnSpc>
                          <a:spcPct val="107000"/>
                        </a:lnSpc>
                        <a:spcAft>
                          <a:spcPts val="800"/>
                        </a:spcAft>
                      </a:pPr>
                      <a:r>
                        <a:rPr lang="it-IT" sz="1100" b="1" dirty="0">
                          <a:effectLst/>
                        </a:rPr>
                        <a:t>34,6%</a:t>
                      </a:r>
                      <a:endParaRPr lang="it-IT"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2647288996"/>
                  </a:ext>
                </a:extLst>
              </a:tr>
              <a:tr h="324077">
                <a:tc>
                  <a:txBody>
                    <a:bodyPr/>
                    <a:lstStyle/>
                    <a:p>
                      <a:pPr>
                        <a:lnSpc>
                          <a:spcPct val="107000"/>
                        </a:lnSpc>
                        <a:spcAft>
                          <a:spcPts val="800"/>
                        </a:spcAft>
                      </a:pPr>
                      <a:r>
                        <a:rPr lang="it-IT" sz="1100">
                          <a:effectLst/>
                        </a:rPr>
                        <a:t>Licenza media inferiore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marR="41910" algn="r">
                        <a:lnSpc>
                          <a:spcPct val="107000"/>
                        </a:lnSpc>
                        <a:spcAft>
                          <a:spcPts val="800"/>
                        </a:spcAft>
                      </a:pPr>
                      <a:r>
                        <a:rPr lang="it-IT" sz="1100">
                          <a:effectLst/>
                        </a:rPr>
                        <a:t>43,2%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marR="41910" algn="r">
                        <a:lnSpc>
                          <a:spcPct val="107000"/>
                        </a:lnSpc>
                        <a:spcAft>
                          <a:spcPts val="800"/>
                        </a:spcAft>
                      </a:pPr>
                      <a:r>
                        <a:rPr lang="it-IT" sz="1100">
                          <a:effectLst/>
                        </a:rPr>
                        <a:t>48,6%</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marR="41910" algn="r">
                        <a:lnSpc>
                          <a:spcPct val="107000"/>
                        </a:lnSpc>
                        <a:spcAft>
                          <a:spcPts val="800"/>
                        </a:spcAft>
                      </a:pPr>
                      <a:r>
                        <a:rPr lang="it-IT" sz="1100" b="1" i="1" dirty="0">
                          <a:effectLst/>
                        </a:rPr>
                        <a:t>220</a:t>
                      </a:r>
                      <a:endParaRPr lang="it-IT" sz="11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marR="53340" algn="r">
                        <a:lnSpc>
                          <a:spcPct val="107000"/>
                        </a:lnSpc>
                        <a:spcAft>
                          <a:spcPts val="800"/>
                        </a:spcAft>
                      </a:pPr>
                      <a:r>
                        <a:rPr lang="it-IT" sz="1100" b="1" dirty="0">
                          <a:effectLst/>
                        </a:rPr>
                        <a:t>44,8%</a:t>
                      </a:r>
                      <a:endParaRPr lang="it-IT"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4148378077"/>
                  </a:ext>
                </a:extLst>
              </a:tr>
              <a:tr h="324077">
                <a:tc>
                  <a:txBody>
                    <a:bodyPr/>
                    <a:lstStyle/>
                    <a:p>
                      <a:pPr>
                        <a:lnSpc>
                          <a:spcPct val="107000"/>
                        </a:lnSpc>
                        <a:spcAft>
                          <a:spcPts val="800"/>
                        </a:spcAft>
                      </a:pPr>
                      <a:r>
                        <a:rPr lang="it-IT" sz="1100">
                          <a:effectLst/>
                        </a:rPr>
                        <a:t>Nessun titolo licenza elementare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marR="41910" algn="r">
                        <a:lnSpc>
                          <a:spcPct val="107000"/>
                        </a:lnSpc>
                        <a:spcAft>
                          <a:spcPts val="800"/>
                        </a:spcAft>
                      </a:pPr>
                      <a:r>
                        <a:rPr lang="it-IT" sz="1100">
                          <a:effectLst/>
                        </a:rPr>
                        <a:t>7,5%</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marR="41910" algn="r">
                        <a:lnSpc>
                          <a:spcPct val="107000"/>
                        </a:lnSpc>
                        <a:spcAft>
                          <a:spcPts val="800"/>
                        </a:spcAft>
                      </a:pPr>
                      <a:r>
                        <a:rPr lang="it-IT" sz="1100">
                          <a:effectLst/>
                        </a:rPr>
                        <a:t>16,7%</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marR="41910" algn="r">
                        <a:lnSpc>
                          <a:spcPct val="107000"/>
                        </a:lnSpc>
                        <a:spcAft>
                          <a:spcPts val="800"/>
                        </a:spcAft>
                      </a:pPr>
                      <a:r>
                        <a:rPr lang="it-IT" sz="1100" b="1" i="1" dirty="0">
                          <a:effectLst/>
                        </a:rPr>
                        <a:t>50</a:t>
                      </a:r>
                      <a:endParaRPr lang="it-IT" sz="11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marR="53340" algn="r">
                        <a:lnSpc>
                          <a:spcPct val="107000"/>
                        </a:lnSpc>
                        <a:spcAft>
                          <a:spcPts val="800"/>
                        </a:spcAft>
                      </a:pPr>
                      <a:r>
                        <a:rPr lang="it-IT" sz="1100" b="1" dirty="0">
                          <a:effectLst/>
                        </a:rPr>
                        <a:t>10,2%</a:t>
                      </a:r>
                      <a:endParaRPr lang="it-IT"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1057952370"/>
                  </a:ext>
                </a:extLst>
              </a:tr>
              <a:tr h="324077">
                <a:tc>
                  <a:txBody>
                    <a:bodyPr/>
                    <a:lstStyle/>
                    <a:p>
                      <a:pPr>
                        <a:lnSpc>
                          <a:spcPct val="107000"/>
                        </a:lnSpc>
                        <a:spcAft>
                          <a:spcPts val="800"/>
                        </a:spcAft>
                      </a:pPr>
                      <a:r>
                        <a:rPr lang="it-IT" sz="1100">
                          <a:effectLst/>
                        </a:rPr>
                        <a:t>Totale (VA)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marR="41910" algn="r">
                        <a:lnSpc>
                          <a:spcPct val="107000"/>
                        </a:lnSpc>
                        <a:spcAft>
                          <a:spcPts val="800"/>
                        </a:spcAft>
                      </a:pPr>
                      <a:r>
                        <a:rPr lang="it-IT" sz="1100" b="1" i="1">
                          <a:effectLst/>
                        </a:rPr>
                        <a:t>347</a:t>
                      </a:r>
                      <a:endParaRPr lang="it-IT" sz="1100" b="1" i="1">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marR="41910" algn="r">
                        <a:lnSpc>
                          <a:spcPct val="107000"/>
                        </a:lnSpc>
                        <a:spcAft>
                          <a:spcPts val="800"/>
                        </a:spcAft>
                      </a:pPr>
                      <a:r>
                        <a:rPr lang="it-IT" sz="1100" b="1" i="1">
                          <a:effectLst/>
                        </a:rPr>
                        <a:t>144</a:t>
                      </a:r>
                      <a:endParaRPr lang="it-IT" sz="1100" b="1" i="1">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marR="41910" algn="r">
                        <a:lnSpc>
                          <a:spcPct val="107000"/>
                        </a:lnSpc>
                        <a:spcAft>
                          <a:spcPts val="800"/>
                        </a:spcAft>
                      </a:pPr>
                      <a:r>
                        <a:rPr lang="it-IT" sz="1100" b="1" i="1" dirty="0">
                          <a:effectLst/>
                        </a:rPr>
                        <a:t>491</a:t>
                      </a:r>
                      <a:endParaRPr lang="it-IT" sz="11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marR="53340" algn="r">
                        <a:lnSpc>
                          <a:spcPct val="107000"/>
                        </a:lnSpc>
                        <a:spcAft>
                          <a:spcPts val="800"/>
                        </a:spcAft>
                      </a:pPr>
                      <a:r>
                        <a:rPr lang="it-IT" sz="1100" b="1" dirty="0">
                          <a:effectLst/>
                        </a:rPr>
                        <a:t>100,0%</a:t>
                      </a:r>
                      <a:endParaRPr lang="it-IT"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4222526442"/>
                  </a:ext>
                </a:extLst>
              </a:tr>
              <a:tr h="324077">
                <a:tc>
                  <a:txBody>
                    <a:bodyPr/>
                    <a:lstStyle/>
                    <a:p>
                      <a:pPr>
                        <a:lnSpc>
                          <a:spcPct val="107000"/>
                        </a:lnSpc>
                        <a:spcAft>
                          <a:spcPts val="800"/>
                        </a:spcAft>
                      </a:pPr>
                      <a:r>
                        <a:rPr lang="it-IT" sz="1100">
                          <a:effectLst/>
                        </a:rPr>
                        <a:t>Totale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r">
                        <a:lnSpc>
                          <a:spcPct val="107000"/>
                        </a:lnSpc>
                        <a:spcAft>
                          <a:spcPts val="800"/>
                        </a:spcAft>
                      </a:pPr>
                      <a:r>
                        <a:rPr lang="it-IT" sz="1100" b="1" dirty="0">
                          <a:effectLst/>
                        </a:rPr>
                        <a:t>70,7%</a:t>
                      </a:r>
                      <a:endParaRPr lang="it-IT"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it-IT" sz="1100" b="1" dirty="0">
                          <a:effectLst/>
                        </a:rPr>
                        <a:t>29,3%</a:t>
                      </a:r>
                      <a:endParaRPr lang="it-IT"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r">
                        <a:lnSpc>
                          <a:spcPct val="107000"/>
                        </a:lnSpc>
                        <a:spcAft>
                          <a:spcPts val="800"/>
                        </a:spcAft>
                      </a:pPr>
                      <a:r>
                        <a:rPr lang="it-IT" sz="1100" b="1" dirty="0">
                          <a:effectLst/>
                        </a:rPr>
                        <a:t>100,0%</a:t>
                      </a:r>
                      <a:endParaRPr lang="it-IT"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nSpc>
                          <a:spcPct val="107000"/>
                        </a:lnSpc>
                      </a:pPr>
                      <a:endParaRPr lang="it-IT" sz="1100" dirty="0">
                        <a:effectLst/>
                        <a:latin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1624146648"/>
                  </a:ext>
                </a:extLst>
              </a:tr>
            </a:tbl>
          </a:graphicData>
        </a:graphic>
      </p:graphicFrame>
      <p:sp>
        <p:nvSpPr>
          <p:cNvPr id="10" name="CasellaDiTesto 9">
            <a:extLst>
              <a:ext uri="{FF2B5EF4-FFF2-40B4-BE49-F238E27FC236}">
                <a16:creationId xmlns:a16="http://schemas.microsoft.com/office/drawing/2014/main" id="{BC9AEE7C-B27E-F000-3928-FDD0B9B34896}"/>
              </a:ext>
            </a:extLst>
          </p:cNvPr>
          <p:cNvSpPr txBox="1"/>
          <p:nvPr/>
        </p:nvSpPr>
        <p:spPr>
          <a:xfrm>
            <a:off x="6402026" y="987920"/>
            <a:ext cx="5501437" cy="478849"/>
          </a:xfrm>
          <a:prstGeom prst="rect">
            <a:avLst/>
          </a:prstGeom>
          <a:noFill/>
        </p:spPr>
        <p:txBody>
          <a:bodyPr wrap="square">
            <a:spAutoFit/>
          </a:bodyPr>
          <a:lstStyle/>
          <a:p>
            <a:pPr algn="just">
              <a:lnSpc>
                <a:spcPct val="107000"/>
              </a:lnSpc>
              <a:spcAft>
                <a:spcPts val="800"/>
              </a:spcAft>
            </a:pPr>
            <a:r>
              <a:rPr lang="it-IT" sz="1200" b="1" dirty="0">
                <a:effectLst/>
                <a:latin typeface="Calibri" panose="020F0502020204030204" pitchFamily="34" charset="0"/>
                <a:ea typeface="Calibri" panose="020F0502020204030204" pitchFamily="34" charset="0"/>
                <a:cs typeface="Times New Roman" panose="02020603050405020304" pitchFamily="18" charset="0"/>
              </a:rPr>
              <a:t>Distribuzione dei soggetti inseriti nel cluster 4, per esito della formazione extrascolastica ricevuta</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1" name="Tabella 10">
            <a:extLst>
              <a:ext uri="{FF2B5EF4-FFF2-40B4-BE49-F238E27FC236}">
                <a16:creationId xmlns:a16="http://schemas.microsoft.com/office/drawing/2014/main" id="{6DA8E11E-C53D-2DE9-DEFB-7262E9B444D3}"/>
              </a:ext>
            </a:extLst>
          </p:cNvPr>
          <p:cNvGraphicFramePr>
            <a:graphicFrameLocks noGrp="1"/>
          </p:cNvGraphicFramePr>
          <p:nvPr>
            <p:extLst>
              <p:ext uri="{D42A27DB-BD31-4B8C-83A1-F6EECF244321}">
                <p14:modId xmlns:p14="http://schemas.microsoft.com/office/powerpoint/2010/main" val="2338490744"/>
              </p:ext>
            </p:extLst>
          </p:nvPr>
        </p:nvGraphicFramePr>
        <p:xfrm>
          <a:off x="6444550" y="1555433"/>
          <a:ext cx="5458914" cy="2268540"/>
        </p:xfrm>
        <a:graphic>
          <a:graphicData uri="http://schemas.openxmlformats.org/drawingml/2006/table">
            <a:tbl>
              <a:tblPr firstRow="1" firstCol="1" bandRow="1">
                <a:tableStyleId>{5C22544A-7EE6-4342-B048-85BDC9FD1C3A}</a:tableStyleId>
              </a:tblPr>
              <a:tblGrid>
                <a:gridCol w="2730547">
                  <a:extLst>
                    <a:ext uri="{9D8B030D-6E8A-4147-A177-3AD203B41FA5}">
                      <a16:colId xmlns:a16="http://schemas.microsoft.com/office/drawing/2014/main" val="3659034714"/>
                    </a:ext>
                  </a:extLst>
                </a:gridCol>
                <a:gridCol w="682365">
                  <a:extLst>
                    <a:ext uri="{9D8B030D-6E8A-4147-A177-3AD203B41FA5}">
                      <a16:colId xmlns:a16="http://schemas.microsoft.com/office/drawing/2014/main" val="3243630201"/>
                    </a:ext>
                  </a:extLst>
                </a:gridCol>
                <a:gridCol w="682365">
                  <a:extLst>
                    <a:ext uri="{9D8B030D-6E8A-4147-A177-3AD203B41FA5}">
                      <a16:colId xmlns:a16="http://schemas.microsoft.com/office/drawing/2014/main" val="2729906037"/>
                    </a:ext>
                  </a:extLst>
                </a:gridCol>
                <a:gridCol w="682365">
                  <a:extLst>
                    <a:ext uri="{9D8B030D-6E8A-4147-A177-3AD203B41FA5}">
                      <a16:colId xmlns:a16="http://schemas.microsoft.com/office/drawing/2014/main" val="4268620526"/>
                    </a:ext>
                  </a:extLst>
                </a:gridCol>
                <a:gridCol w="681272">
                  <a:extLst>
                    <a:ext uri="{9D8B030D-6E8A-4147-A177-3AD203B41FA5}">
                      <a16:colId xmlns:a16="http://schemas.microsoft.com/office/drawing/2014/main" val="3942661117"/>
                    </a:ext>
                  </a:extLst>
                </a:gridCol>
              </a:tblGrid>
              <a:tr h="170162">
                <a:tc>
                  <a:txBody>
                    <a:bodyPr/>
                    <a:lstStyle/>
                    <a:p>
                      <a:pPr algn="ctr">
                        <a:lnSpc>
                          <a:spcPct val="107000"/>
                        </a:lnSpc>
                        <a:spcAft>
                          <a:spcPts val="800"/>
                        </a:spcAft>
                      </a:pPr>
                      <a:r>
                        <a:rPr lang="it-IT" sz="1100" dirty="0">
                          <a:effectLst/>
                        </a:rPr>
                        <a:t>Formazione extrascolastica</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100" dirty="0">
                          <a:effectLst/>
                        </a:rPr>
                        <a:t>F</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100">
                          <a:effectLst/>
                        </a:rPr>
                        <a:t>M</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100">
                          <a:effectLst/>
                        </a:rPr>
                        <a:t>Totale (VA)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100">
                          <a:effectLst/>
                        </a:rPr>
                        <a:t>Totale%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707204275"/>
                  </a:ext>
                </a:extLst>
              </a:tr>
              <a:tr h="340324">
                <a:tc>
                  <a:txBody>
                    <a:bodyPr/>
                    <a:lstStyle/>
                    <a:p>
                      <a:pPr>
                        <a:lnSpc>
                          <a:spcPct val="107000"/>
                        </a:lnSpc>
                        <a:spcAft>
                          <a:spcPts val="800"/>
                        </a:spcAft>
                      </a:pPr>
                      <a:r>
                        <a:rPr lang="it-IT" sz="1100">
                          <a:effectLst/>
                        </a:rPr>
                        <a:t>Ha svolto percorsi di formazione con ottenimento di qualifica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100">
                          <a:effectLst/>
                        </a:rPr>
                        <a:t>12,1%</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100">
                          <a:effectLst/>
                        </a:rPr>
                        <a:t>11,1%</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100" b="1" i="1" dirty="0">
                          <a:effectLst/>
                        </a:rPr>
                        <a:t>58</a:t>
                      </a:r>
                      <a:endParaRPr lang="it-IT" sz="11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100" b="1" dirty="0">
                          <a:effectLst/>
                        </a:rPr>
                        <a:t>11,8%</a:t>
                      </a:r>
                      <a:endParaRPr lang="it-IT"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925395202"/>
                  </a:ext>
                </a:extLst>
              </a:tr>
              <a:tr h="340324">
                <a:tc>
                  <a:txBody>
                    <a:bodyPr/>
                    <a:lstStyle/>
                    <a:p>
                      <a:pPr>
                        <a:lnSpc>
                          <a:spcPct val="107000"/>
                        </a:lnSpc>
                        <a:spcAft>
                          <a:spcPts val="800"/>
                        </a:spcAft>
                      </a:pPr>
                      <a:r>
                        <a:rPr lang="it-IT" sz="1100">
                          <a:effectLst/>
                        </a:rPr>
                        <a:t>Ha svolto percorsi di formazione con ottenimento di certificazione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100">
                          <a:effectLst/>
                        </a:rPr>
                        <a:t>5,2%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100">
                          <a:effectLst/>
                        </a:rPr>
                        <a:t>10,4%</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100" b="1" i="1" dirty="0">
                          <a:effectLst/>
                        </a:rPr>
                        <a:t>33</a:t>
                      </a:r>
                      <a:endParaRPr lang="it-IT" sz="11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100" b="1" dirty="0">
                          <a:effectLst/>
                        </a:rPr>
                        <a:t>6,7%</a:t>
                      </a:r>
                      <a:endParaRPr lang="it-IT"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752957525"/>
                  </a:ext>
                </a:extLst>
              </a:tr>
              <a:tr h="340324">
                <a:tc>
                  <a:txBody>
                    <a:bodyPr/>
                    <a:lstStyle/>
                    <a:p>
                      <a:pPr>
                        <a:lnSpc>
                          <a:spcPct val="107000"/>
                        </a:lnSpc>
                        <a:spcAft>
                          <a:spcPts val="800"/>
                        </a:spcAft>
                      </a:pPr>
                      <a:r>
                        <a:rPr lang="it-IT" sz="1100">
                          <a:effectLst/>
                        </a:rPr>
                        <a:t>Ha concluso formazione con acquisizione di competenze certificate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100">
                          <a:effectLst/>
                        </a:rPr>
                        <a:t>13,3%</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100">
                          <a:effectLst/>
                        </a:rPr>
                        <a:t>9,7%</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100" b="1" i="1" dirty="0">
                          <a:effectLst/>
                        </a:rPr>
                        <a:t>60</a:t>
                      </a:r>
                      <a:endParaRPr lang="it-IT" sz="11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100" b="1" dirty="0">
                          <a:effectLst/>
                        </a:rPr>
                        <a:t>12,2%</a:t>
                      </a:r>
                      <a:endParaRPr lang="it-IT"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63240893"/>
                  </a:ext>
                </a:extLst>
              </a:tr>
              <a:tr h="340324">
                <a:tc>
                  <a:txBody>
                    <a:bodyPr/>
                    <a:lstStyle/>
                    <a:p>
                      <a:pPr>
                        <a:lnSpc>
                          <a:spcPct val="107000"/>
                        </a:lnSpc>
                        <a:spcAft>
                          <a:spcPts val="800"/>
                        </a:spcAft>
                      </a:pPr>
                      <a:r>
                        <a:rPr lang="it-IT" sz="1100">
                          <a:effectLst/>
                        </a:rPr>
                        <a:t>Ha frequentato formazione senza acquisire certificazione / qualifica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100">
                          <a:effectLst/>
                        </a:rPr>
                        <a:t>15,6%</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100">
                          <a:effectLst/>
                        </a:rPr>
                        <a:t>9,0%</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100" b="1" i="1" dirty="0">
                          <a:effectLst/>
                        </a:rPr>
                        <a:t>67</a:t>
                      </a:r>
                      <a:endParaRPr lang="it-IT" sz="11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100" b="1" dirty="0">
                          <a:effectLst/>
                        </a:rPr>
                        <a:t>13,6%</a:t>
                      </a:r>
                      <a:endParaRPr lang="it-IT"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497617562"/>
                  </a:ext>
                </a:extLst>
              </a:tr>
              <a:tr h="170162">
                <a:tc>
                  <a:txBody>
                    <a:bodyPr/>
                    <a:lstStyle/>
                    <a:p>
                      <a:pPr>
                        <a:lnSpc>
                          <a:spcPct val="107000"/>
                        </a:lnSpc>
                        <a:spcAft>
                          <a:spcPts val="800"/>
                        </a:spcAft>
                      </a:pPr>
                      <a:r>
                        <a:rPr lang="it-IT" sz="1100">
                          <a:effectLst/>
                        </a:rPr>
                        <a:t>Non ha svolto attività formative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100" dirty="0">
                          <a:effectLst/>
                        </a:rPr>
                        <a:t>53,9%</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100" dirty="0">
                          <a:effectLst/>
                        </a:rPr>
                        <a:t>59,7%</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100" b="1" i="1" dirty="0">
                          <a:effectLst/>
                        </a:rPr>
                        <a:t>273</a:t>
                      </a:r>
                      <a:endParaRPr lang="it-IT" sz="11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100" b="1" dirty="0">
                          <a:effectLst/>
                        </a:rPr>
                        <a:t>55,6%</a:t>
                      </a:r>
                      <a:endParaRPr lang="it-IT"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073031030"/>
                  </a:ext>
                </a:extLst>
              </a:tr>
              <a:tr h="170162">
                <a:tc>
                  <a:txBody>
                    <a:bodyPr/>
                    <a:lstStyle/>
                    <a:p>
                      <a:pPr>
                        <a:lnSpc>
                          <a:spcPct val="107000"/>
                        </a:lnSpc>
                        <a:spcAft>
                          <a:spcPts val="800"/>
                        </a:spcAft>
                      </a:pPr>
                      <a:r>
                        <a:rPr lang="it-IT" sz="1100">
                          <a:effectLst/>
                        </a:rPr>
                        <a:t>Totale (VA)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100" b="1" i="1" dirty="0">
                          <a:effectLst/>
                        </a:rPr>
                        <a:t>347</a:t>
                      </a:r>
                      <a:endParaRPr lang="it-IT" sz="11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100" b="1" i="1" dirty="0">
                          <a:effectLst/>
                        </a:rPr>
                        <a:t>144</a:t>
                      </a:r>
                      <a:endParaRPr lang="it-IT" sz="11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100" b="1" i="1" dirty="0">
                          <a:effectLst/>
                        </a:rPr>
                        <a:t>491</a:t>
                      </a:r>
                      <a:endParaRPr lang="it-IT" sz="11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100" b="1" dirty="0">
                          <a:effectLst/>
                        </a:rPr>
                        <a:t>100%</a:t>
                      </a:r>
                      <a:endParaRPr lang="it-IT"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746242187"/>
                  </a:ext>
                </a:extLst>
              </a:tr>
              <a:tr h="170162">
                <a:tc>
                  <a:txBody>
                    <a:bodyPr/>
                    <a:lstStyle/>
                    <a:p>
                      <a:pPr>
                        <a:lnSpc>
                          <a:spcPct val="107000"/>
                        </a:lnSpc>
                        <a:spcAft>
                          <a:spcPts val="800"/>
                        </a:spcAft>
                      </a:pPr>
                      <a:r>
                        <a:rPr lang="it-IT" sz="1100" dirty="0">
                          <a:effectLst/>
                        </a:rPr>
                        <a:t>Totale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100" b="1">
                          <a:effectLst/>
                        </a:rPr>
                        <a:t>70,7%</a:t>
                      </a:r>
                      <a:endParaRPr lang="it-IT"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100" b="1">
                          <a:effectLst/>
                        </a:rPr>
                        <a:t>29,3%</a:t>
                      </a:r>
                      <a:endParaRPr lang="it-IT" sz="11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100" b="1" dirty="0">
                          <a:effectLst/>
                        </a:rPr>
                        <a:t>100,0%</a:t>
                      </a:r>
                      <a:endParaRPr lang="it-IT"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100" dirty="0">
                          <a:effectLst/>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182465011"/>
                  </a:ext>
                </a:extLst>
              </a:tr>
            </a:tbl>
          </a:graphicData>
        </a:graphic>
      </p:graphicFrame>
    </p:spTree>
    <p:extLst>
      <p:ext uri="{BB962C8B-B14F-4D97-AF65-F5344CB8AC3E}">
        <p14:creationId xmlns:p14="http://schemas.microsoft.com/office/powerpoint/2010/main" val="3944304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1F5497F7-0F07-4C94-5E36-D759101AEEEE}"/>
              </a:ext>
            </a:extLst>
          </p:cNvPr>
          <p:cNvSpPr txBox="1"/>
          <p:nvPr/>
        </p:nvSpPr>
        <p:spPr>
          <a:xfrm>
            <a:off x="1120927" y="-454"/>
            <a:ext cx="10647247" cy="706347"/>
          </a:xfrm>
          <a:prstGeom prst="rect">
            <a:avLst/>
          </a:prstGeom>
          <a:noFill/>
        </p:spPr>
        <p:txBody>
          <a:bodyPr wrap="square">
            <a:spAutoFit/>
          </a:bodyPr>
          <a:lstStyle/>
          <a:p>
            <a:r>
              <a:rPr lang="it-IT" sz="3990" dirty="0">
                <a:solidFill>
                  <a:srgbClr val="10407A"/>
                </a:solidFill>
                <a:latin typeface="+mj-lt"/>
                <a:cs typeface="Arial" panose="020B0604020202020204" pitchFamily="34" charset="0"/>
              </a:rPr>
              <a:t>La fragilità di coloro che cercano lavoro</a:t>
            </a:r>
            <a:endParaRPr lang="it-IT" sz="3990" dirty="0"/>
          </a:p>
        </p:txBody>
      </p:sp>
      <p:pic>
        <p:nvPicPr>
          <p:cNvPr id="8" name="Elemento grafico 7" descr="Grafico periodico contorno">
            <a:extLst>
              <a:ext uri="{FF2B5EF4-FFF2-40B4-BE49-F238E27FC236}">
                <a16:creationId xmlns:a16="http://schemas.microsoft.com/office/drawing/2014/main" id="{FC52FF36-40D9-103E-1D36-51157638993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9560" y="-95010"/>
            <a:ext cx="1105572" cy="1105572"/>
          </a:xfrm>
          <a:prstGeom prst="rect">
            <a:avLst/>
          </a:prstGeom>
        </p:spPr>
      </p:pic>
      <p:sp>
        <p:nvSpPr>
          <p:cNvPr id="6" name="CasellaDiTesto 5">
            <a:extLst>
              <a:ext uri="{FF2B5EF4-FFF2-40B4-BE49-F238E27FC236}">
                <a16:creationId xmlns:a16="http://schemas.microsoft.com/office/drawing/2014/main" id="{BBA6AA31-347E-D1B4-1CE0-848A562365C8}"/>
              </a:ext>
            </a:extLst>
          </p:cNvPr>
          <p:cNvSpPr txBox="1"/>
          <p:nvPr/>
        </p:nvSpPr>
        <p:spPr>
          <a:xfrm>
            <a:off x="196936" y="4158611"/>
            <a:ext cx="11756088" cy="2389333"/>
          </a:xfrm>
          <a:prstGeom prst="rect">
            <a:avLst/>
          </a:prstGeom>
          <a:solidFill>
            <a:schemeClr val="accent1">
              <a:lumMod val="40000"/>
              <a:lumOff val="60000"/>
            </a:schemeClr>
          </a:solidFill>
        </p:spPr>
        <p:txBody>
          <a:bodyPr vert="horz" lIns="82918" tIns="41459" rIns="82918" bIns="41459" rtlCol="0">
            <a:noAutofit/>
          </a:bodyPr>
          <a:lstStyle>
            <a:defPPr>
              <a:defRPr lang="en-US"/>
            </a:defPPr>
            <a:lvl1pPr marL="342900" indent="-342900" algn="just">
              <a:spcBef>
                <a:spcPts val="1000"/>
              </a:spcBef>
              <a:spcAft>
                <a:spcPts val="0"/>
              </a:spcAft>
              <a:buClr>
                <a:schemeClr val="accent1"/>
              </a:buClr>
              <a:buSzPct val="80000"/>
              <a:buFont typeface="Wingdings 3" charset="2"/>
              <a:buChar char=""/>
              <a:defRPr sz="1600">
                <a:latin typeface="Calibri" panose="020F0502020204030204" pitchFamily="34" charset="0"/>
                <a:ea typeface="Calibri" panose="020F0502020204030204" pitchFamily="34" charset="0"/>
                <a:cs typeface="Times New Roman" panose="02020603050405020304" pitchFamily="18" charset="0"/>
              </a:defRPr>
            </a:lvl1pPr>
            <a:lvl2pPr marL="742950" indent="-285750">
              <a:spcBef>
                <a:spcPts val="1000"/>
              </a:spcBef>
              <a:spcAft>
                <a:spcPts val="0"/>
              </a:spcAft>
              <a:buClr>
                <a:schemeClr val="accent1"/>
              </a:buClr>
              <a:buSzPct val="80000"/>
              <a:buFont typeface="Wingdings 3" charset="2"/>
              <a:buChar char=""/>
              <a:defRPr sz="1600">
                <a:solidFill>
                  <a:schemeClr val="tx1">
                    <a:lumMod val="75000"/>
                    <a:lumOff val="25000"/>
                  </a:schemeClr>
                </a:solidFill>
              </a:defRPr>
            </a:lvl2pPr>
            <a:lvl3pPr marL="1143000" indent="-228600">
              <a:spcBef>
                <a:spcPts val="1000"/>
              </a:spcBef>
              <a:spcAft>
                <a:spcPts val="0"/>
              </a:spcAft>
              <a:buClr>
                <a:schemeClr val="accent1"/>
              </a:buClr>
              <a:buSzPct val="80000"/>
              <a:buFont typeface="Wingdings 3" charset="2"/>
              <a:buChar char=""/>
              <a:defRPr sz="1400">
                <a:solidFill>
                  <a:schemeClr val="tx1">
                    <a:lumMod val="75000"/>
                    <a:lumOff val="25000"/>
                  </a:schemeClr>
                </a:solidFill>
              </a:defRPr>
            </a:lvl3pPr>
            <a:lvl4pPr marL="1600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4pPr>
            <a:lvl5pPr marL="20574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5pPr>
            <a:lvl6pPr marL="25146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6pPr>
            <a:lvl7pPr marL="29718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7pPr>
            <a:lvl8pPr marL="34290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8pPr>
            <a:lvl9pPr marL="3886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9pPr>
          </a:lstStyle>
          <a:p>
            <a:r>
              <a:rPr lang="it-IT" dirty="0"/>
              <a:t>I membri del cluster 4 della Provincia di Monza Brianza nel 23,8% dei casi denunciano vincoli personali / familiari che limitano la ricerca del lavoro; ma nel 50,5% i soggetti dichiarano di essere soggetti a “limitazioni” che incidono, seppur parzialmente, sulla ricerca dell’impiego </a:t>
            </a:r>
            <a:r>
              <a:rPr lang="it-IT" dirty="0">
                <a:sym typeface="Wingdings" panose="05000000000000000000" pitchFamily="2" charset="2"/>
              </a:rPr>
              <a:t> </a:t>
            </a:r>
            <a:r>
              <a:rPr lang="it-IT" u="sng" dirty="0"/>
              <a:t>In totale i vincoli parzialmente o totalmente limitanti sono presenti nel 74,3% dei casi</a:t>
            </a:r>
            <a:r>
              <a:rPr lang="it-IT" dirty="0"/>
              <a:t>.</a:t>
            </a:r>
          </a:p>
          <a:p>
            <a:r>
              <a:rPr lang="it-IT" dirty="0"/>
              <a:t>Le donne sono più impedite degli uomini: le donne con un vincolo che si oppone – in qualche modo – alla ricerca del lavoro sono l’81%, gli uomini ammontano al 58,3%.</a:t>
            </a:r>
          </a:p>
          <a:p>
            <a:r>
              <a:rPr lang="it-IT" dirty="0"/>
              <a:t>La natura dei suddetti vincoli è da ricercarsi nell’accudimento dei bambini (nel 50,4% dei casi), in problemi di salute personali (che caratterizzano il 24,7% dei casi) e l’assistenza di persone anziane / non autosufficienti (17,5% dei casi).</a:t>
            </a:r>
          </a:p>
          <a:p>
            <a:endParaRPr lang="it-IT" dirty="0"/>
          </a:p>
          <a:p>
            <a:endParaRPr lang="it-IT" dirty="0"/>
          </a:p>
          <a:p>
            <a:endParaRPr lang="it-IT" dirty="0"/>
          </a:p>
          <a:p>
            <a:endParaRPr lang="it-IT" dirty="0"/>
          </a:p>
          <a:p>
            <a:endParaRPr lang="it-IT" dirty="0"/>
          </a:p>
        </p:txBody>
      </p:sp>
      <p:sp>
        <p:nvSpPr>
          <p:cNvPr id="9" name="CasellaDiTesto 8">
            <a:extLst>
              <a:ext uri="{FF2B5EF4-FFF2-40B4-BE49-F238E27FC236}">
                <a16:creationId xmlns:a16="http://schemas.microsoft.com/office/drawing/2014/main" id="{B90B6FC0-388C-907D-DA33-BD5E97A8C1E9}"/>
              </a:ext>
            </a:extLst>
          </p:cNvPr>
          <p:cNvSpPr txBox="1"/>
          <p:nvPr/>
        </p:nvSpPr>
        <p:spPr>
          <a:xfrm>
            <a:off x="8613240" y="3823973"/>
            <a:ext cx="3384331" cy="261610"/>
          </a:xfrm>
          <a:prstGeom prst="rect">
            <a:avLst/>
          </a:prstGeom>
          <a:noFill/>
        </p:spPr>
        <p:txBody>
          <a:bodyPr wrap="square">
            <a:spAutoFit/>
          </a:bodyPr>
          <a:lstStyle/>
          <a:p>
            <a:pPr algn="r"/>
            <a:r>
              <a:rPr lang="it-IT" sz="1100" i="1" dirty="0">
                <a:effectLst/>
                <a:latin typeface="Calibri" panose="020F0502020204030204" pitchFamily="34" charset="0"/>
                <a:ea typeface="Calibri" panose="020F0502020204030204" pitchFamily="34" charset="0"/>
                <a:cs typeface="Times New Roman" panose="02020603050405020304" pitchFamily="18" charset="0"/>
              </a:rPr>
              <a:t>Fonte: Elaborazioni Pin </a:t>
            </a:r>
            <a:r>
              <a:rPr lang="it-IT" sz="1100" i="1" dirty="0" err="1">
                <a:effectLst/>
                <a:latin typeface="Calibri" panose="020F0502020204030204" pitchFamily="34" charset="0"/>
                <a:ea typeface="Calibri" panose="020F0502020204030204" pitchFamily="34" charset="0"/>
                <a:cs typeface="Times New Roman" panose="02020603050405020304" pitchFamily="18" charset="0"/>
              </a:rPr>
              <a:t>scarl</a:t>
            </a:r>
            <a:r>
              <a:rPr lang="it-IT" sz="1100" i="1" dirty="0">
                <a:effectLst/>
                <a:latin typeface="Calibri" panose="020F0502020204030204" pitchFamily="34" charset="0"/>
                <a:ea typeface="Calibri" panose="020F0502020204030204" pitchFamily="34" charset="0"/>
                <a:cs typeface="Times New Roman" panose="02020603050405020304" pitchFamily="18" charset="0"/>
              </a:rPr>
              <a:t> su dati Regione Lombardia</a:t>
            </a:r>
            <a:endParaRPr lang="it-IT" sz="1100" i="1" dirty="0"/>
          </a:p>
        </p:txBody>
      </p:sp>
      <p:sp>
        <p:nvSpPr>
          <p:cNvPr id="15" name="CasellaDiTesto 14">
            <a:extLst>
              <a:ext uri="{FF2B5EF4-FFF2-40B4-BE49-F238E27FC236}">
                <a16:creationId xmlns:a16="http://schemas.microsoft.com/office/drawing/2014/main" id="{62805DE2-42BE-ADD5-4AE1-0D951453C53A}"/>
              </a:ext>
            </a:extLst>
          </p:cNvPr>
          <p:cNvSpPr txBox="1"/>
          <p:nvPr/>
        </p:nvSpPr>
        <p:spPr>
          <a:xfrm>
            <a:off x="90914" y="785942"/>
            <a:ext cx="11453492" cy="427168"/>
          </a:xfrm>
          <a:prstGeom prst="rect">
            <a:avLst/>
          </a:prstGeom>
          <a:noFill/>
        </p:spPr>
        <p:txBody>
          <a:bodyPr wrap="square">
            <a:spAutoFit/>
          </a:bodyPr>
          <a:lstStyle/>
          <a:p>
            <a:r>
              <a:rPr lang="it-IT" sz="2176" b="1" dirty="0">
                <a:solidFill>
                  <a:srgbClr val="00B0F0"/>
                </a:solidFill>
                <a:latin typeface="Calibri" panose="020F0502020204030204" pitchFamily="34" charset="0"/>
                <a:ea typeface="+mj-ea"/>
                <a:cs typeface="Calibri" panose="020F0502020204030204" pitchFamily="34" charset="0"/>
              </a:rPr>
              <a:t>Il disagio assistenziale (I)</a:t>
            </a:r>
          </a:p>
        </p:txBody>
      </p:sp>
      <p:sp>
        <p:nvSpPr>
          <p:cNvPr id="4" name="CasellaDiTesto 3">
            <a:extLst>
              <a:ext uri="{FF2B5EF4-FFF2-40B4-BE49-F238E27FC236}">
                <a16:creationId xmlns:a16="http://schemas.microsoft.com/office/drawing/2014/main" id="{302092B3-209F-951A-EA09-0D68A753F2B8}"/>
              </a:ext>
            </a:extLst>
          </p:cNvPr>
          <p:cNvSpPr txBox="1"/>
          <p:nvPr/>
        </p:nvSpPr>
        <p:spPr>
          <a:xfrm>
            <a:off x="101424" y="1233899"/>
            <a:ext cx="9725748" cy="281231"/>
          </a:xfrm>
          <a:prstGeom prst="rect">
            <a:avLst/>
          </a:prstGeom>
          <a:noFill/>
        </p:spPr>
        <p:txBody>
          <a:bodyPr wrap="square">
            <a:spAutoFit/>
          </a:bodyPr>
          <a:lstStyle/>
          <a:p>
            <a:pPr>
              <a:lnSpc>
                <a:spcPct val="107000"/>
              </a:lnSpc>
              <a:spcAft>
                <a:spcPts val="800"/>
              </a:spcAft>
            </a:pPr>
            <a:r>
              <a:rPr lang="it-IT" sz="1200" b="1" dirty="0">
                <a:effectLst/>
                <a:latin typeface="Calibri" panose="020F0502020204030204" pitchFamily="34" charset="0"/>
                <a:ea typeface="Calibri" panose="020F0502020204030204" pitchFamily="34" charset="0"/>
                <a:cs typeface="Times New Roman" panose="02020603050405020304" pitchFamily="18" charset="0"/>
              </a:rPr>
              <a:t>Distribuzione dei soggetti che, nell’ambito del Programma GOL, sono stati inseriti nel cluster 4, per</a:t>
            </a:r>
            <a:r>
              <a:rPr lang="it-IT" sz="1200" dirty="0">
                <a:effectLst/>
                <a:latin typeface="Calibri" panose="020F0502020204030204" pitchFamily="34" charset="0"/>
                <a:ea typeface="Calibri" panose="020F0502020204030204" pitchFamily="34" charset="0"/>
                <a:cs typeface="Times New Roman" panose="02020603050405020304" pitchFamily="18" charset="0"/>
              </a:rPr>
              <a:t> </a:t>
            </a:r>
            <a:r>
              <a:rPr lang="it-IT" sz="1200" b="1" dirty="0">
                <a:effectLst/>
                <a:latin typeface="Calibri" panose="020F0502020204030204" pitchFamily="34" charset="0"/>
                <a:ea typeface="Calibri" panose="020F0502020204030204" pitchFamily="34" charset="0"/>
                <a:cs typeface="Times New Roman" panose="02020603050405020304" pitchFamily="18" charset="0"/>
              </a:rPr>
              <a:t>vincoli di natura </a:t>
            </a:r>
            <a:r>
              <a:rPr lang="it-IT" sz="1100" b="1" dirty="0">
                <a:effectLst/>
                <a:latin typeface="Calibri" panose="020F0502020204030204" pitchFamily="34" charset="0"/>
                <a:ea typeface="Calibri" panose="020F0502020204030204" pitchFamily="34" charset="0"/>
                <a:cs typeface="Times New Roman" panose="02020603050405020304" pitchFamily="18" charset="0"/>
              </a:rPr>
              <a:t>familiare</a:t>
            </a:r>
            <a:r>
              <a:rPr lang="it-IT" sz="1200" b="1" dirty="0">
                <a:effectLst/>
                <a:latin typeface="Calibri" panose="020F0502020204030204" pitchFamily="34" charset="0"/>
                <a:ea typeface="Calibri" panose="020F0502020204030204" pitchFamily="34" charset="0"/>
                <a:cs typeface="Times New Roman" panose="02020603050405020304" pitchFamily="18" charset="0"/>
              </a:rPr>
              <a:t> o personale</a:t>
            </a:r>
            <a:r>
              <a:rPr lang="it-IT" sz="1200" dirty="0">
                <a:effectLst/>
                <a:latin typeface="Calibri" panose="020F0502020204030204" pitchFamily="34" charset="0"/>
                <a:ea typeface="Calibri" panose="020F0502020204030204" pitchFamily="34" charset="0"/>
                <a:cs typeface="Times New Roman" panose="02020603050405020304" pitchFamily="18" charset="0"/>
              </a:rPr>
              <a:t>.</a:t>
            </a:r>
          </a:p>
        </p:txBody>
      </p:sp>
      <p:graphicFrame>
        <p:nvGraphicFramePr>
          <p:cNvPr id="2" name="Tabella 1">
            <a:extLst>
              <a:ext uri="{FF2B5EF4-FFF2-40B4-BE49-F238E27FC236}">
                <a16:creationId xmlns:a16="http://schemas.microsoft.com/office/drawing/2014/main" id="{22498682-7DAC-D2F8-E4C7-245C425C484A}"/>
              </a:ext>
            </a:extLst>
          </p:cNvPr>
          <p:cNvGraphicFramePr>
            <a:graphicFrameLocks noGrp="1"/>
          </p:cNvGraphicFramePr>
          <p:nvPr>
            <p:extLst>
              <p:ext uri="{D42A27DB-BD31-4B8C-83A1-F6EECF244321}">
                <p14:modId xmlns:p14="http://schemas.microsoft.com/office/powerpoint/2010/main" val="4265440638"/>
              </p:ext>
            </p:extLst>
          </p:nvPr>
        </p:nvGraphicFramePr>
        <p:xfrm>
          <a:off x="196936" y="1541341"/>
          <a:ext cx="11756088" cy="2212151"/>
        </p:xfrm>
        <a:graphic>
          <a:graphicData uri="http://schemas.openxmlformats.org/drawingml/2006/table">
            <a:tbl>
              <a:tblPr firstRow="1" firstCol="1" bandRow="1">
                <a:tableStyleId>{5C22544A-7EE6-4342-B048-85BDC9FD1C3A}</a:tableStyleId>
              </a:tblPr>
              <a:tblGrid>
                <a:gridCol w="5880395">
                  <a:extLst>
                    <a:ext uri="{9D8B030D-6E8A-4147-A177-3AD203B41FA5}">
                      <a16:colId xmlns:a16="http://schemas.microsoft.com/office/drawing/2014/main" val="3333598400"/>
                    </a:ext>
                  </a:extLst>
                </a:gridCol>
                <a:gridCol w="1469511">
                  <a:extLst>
                    <a:ext uri="{9D8B030D-6E8A-4147-A177-3AD203B41FA5}">
                      <a16:colId xmlns:a16="http://schemas.microsoft.com/office/drawing/2014/main" val="1054873676"/>
                    </a:ext>
                  </a:extLst>
                </a:gridCol>
                <a:gridCol w="1469511">
                  <a:extLst>
                    <a:ext uri="{9D8B030D-6E8A-4147-A177-3AD203B41FA5}">
                      <a16:colId xmlns:a16="http://schemas.microsoft.com/office/drawing/2014/main" val="2657931895"/>
                    </a:ext>
                  </a:extLst>
                </a:gridCol>
                <a:gridCol w="1469511">
                  <a:extLst>
                    <a:ext uri="{9D8B030D-6E8A-4147-A177-3AD203B41FA5}">
                      <a16:colId xmlns:a16="http://schemas.microsoft.com/office/drawing/2014/main" val="1455026012"/>
                    </a:ext>
                  </a:extLst>
                </a:gridCol>
                <a:gridCol w="1467160">
                  <a:extLst>
                    <a:ext uri="{9D8B030D-6E8A-4147-A177-3AD203B41FA5}">
                      <a16:colId xmlns:a16="http://schemas.microsoft.com/office/drawing/2014/main" val="3521798961"/>
                    </a:ext>
                  </a:extLst>
                </a:gridCol>
              </a:tblGrid>
              <a:tr h="182880">
                <a:tc>
                  <a:txBody>
                    <a:bodyPr/>
                    <a:lstStyle/>
                    <a:p>
                      <a:pPr algn="ctr">
                        <a:lnSpc>
                          <a:spcPct val="107000"/>
                        </a:lnSpc>
                        <a:spcAft>
                          <a:spcPts val="800"/>
                        </a:spcAft>
                      </a:pPr>
                      <a:r>
                        <a:rPr lang="it-IT" sz="1400">
                          <a:effectLst/>
                        </a:rPr>
                        <a:t>Vincoli di natura familiare / personale</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400">
                          <a:effectLst/>
                        </a:rPr>
                        <a:t>F</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400">
                          <a:effectLst/>
                        </a:rPr>
                        <a:t>M</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400" dirty="0">
                          <a:effectLst/>
                        </a:rPr>
                        <a:t>Totale (VA)</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400">
                          <a:effectLst/>
                        </a:rPr>
                        <a:t>Totale%</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59609967"/>
                  </a:ext>
                </a:extLst>
              </a:tr>
              <a:tr h="157480">
                <a:tc>
                  <a:txBody>
                    <a:bodyPr/>
                    <a:lstStyle/>
                    <a:p>
                      <a:pPr>
                        <a:lnSpc>
                          <a:spcPct val="107000"/>
                        </a:lnSpc>
                        <a:spcAft>
                          <a:spcPts val="800"/>
                        </a:spcAft>
                      </a:pPr>
                      <a:r>
                        <a:rPr lang="it-IT" sz="1400">
                          <a:effectLst/>
                        </a:rPr>
                        <a:t>Nessun vincolo</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12,1%</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33,3%</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b="1" i="1" dirty="0">
                          <a:effectLst/>
                        </a:rPr>
                        <a:t>90</a:t>
                      </a:r>
                      <a:endParaRPr lang="it-IT" sz="14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b="1" dirty="0">
                          <a:effectLst/>
                        </a:rPr>
                        <a:t>18,3%</a:t>
                      </a:r>
                      <a:endParaRPr lang="it-IT"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928322529"/>
                  </a:ext>
                </a:extLst>
              </a:tr>
              <a:tr h="365760">
                <a:tc>
                  <a:txBody>
                    <a:bodyPr/>
                    <a:lstStyle/>
                    <a:p>
                      <a:pPr>
                        <a:lnSpc>
                          <a:spcPct val="107000"/>
                        </a:lnSpc>
                        <a:spcAft>
                          <a:spcPts val="800"/>
                        </a:spcAft>
                      </a:pPr>
                      <a:r>
                        <a:rPr lang="it-IT" sz="1400">
                          <a:effectLst/>
                        </a:rPr>
                        <a:t>Vincoli di personali/ familiari compensati che non hanno impatto sulle attività lavorative / ricerca di lavoro</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6,9%</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8,3%</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b="1" i="1" dirty="0">
                          <a:effectLst/>
                        </a:rPr>
                        <a:t>36</a:t>
                      </a:r>
                      <a:endParaRPr lang="it-IT" sz="14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b="1" dirty="0">
                          <a:effectLst/>
                        </a:rPr>
                        <a:t>7,3%</a:t>
                      </a:r>
                      <a:endParaRPr lang="it-IT"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029547826"/>
                  </a:ext>
                </a:extLst>
              </a:tr>
              <a:tr h="365760">
                <a:tc>
                  <a:txBody>
                    <a:bodyPr/>
                    <a:lstStyle/>
                    <a:p>
                      <a:pPr>
                        <a:lnSpc>
                          <a:spcPct val="107000"/>
                        </a:lnSpc>
                        <a:spcAft>
                          <a:spcPts val="800"/>
                        </a:spcAft>
                      </a:pPr>
                      <a:r>
                        <a:rPr lang="it-IT" sz="1400">
                          <a:effectLst/>
                        </a:rPr>
                        <a:t>Vincoli di personali/ familiari compensati che hanno impatto solo parzialmente sulle attività lavorative / ricerca di lavoro</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54,5%</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41,0%</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b="1" i="1" dirty="0">
                          <a:effectLst/>
                        </a:rPr>
                        <a:t>248</a:t>
                      </a:r>
                      <a:endParaRPr lang="it-IT" sz="14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b="1" dirty="0">
                          <a:effectLst/>
                        </a:rPr>
                        <a:t>50,5%</a:t>
                      </a:r>
                      <a:endParaRPr lang="it-IT"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519619594"/>
                  </a:ext>
                </a:extLst>
              </a:tr>
              <a:tr h="365760">
                <a:tc>
                  <a:txBody>
                    <a:bodyPr/>
                    <a:lstStyle/>
                    <a:p>
                      <a:pPr>
                        <a:lnSpc>
                          <a:spcPct val="107000"/>
                        </a:lnSpc>
                        <a:spcAft>
                          <a:spcPts val="800"/>
                        </a:spcAft>
                      </a:pPr>
                      <a:r>
                        <a:rPr lang="it-IT" sz="1400">
                          <a:effectLst/>
                        </a:rPr>
                        <a:t>Vincoli di personali/ familiari compensati che limitano le attività lavorative / ricerca di lavoro</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26,5%</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17,4%</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b="1" i="1" dirty="0">
                          <a:effectLst/>
                        </a:rPr>
                        <a:t>117</a:t>
                      </a:r>
                      <a:endParaRPr lang="it-IT" sz="14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b="1" dirty="0">
                          <a:effectLst/>
                        </a:rPr>
                        <a:t>23,8%</a:t>
                      </a:r>
                      <a:endParaRPr lang="it-IT"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855699837"/>
                  </a:ext>
                </a:extLst>
              </a:tr>
              <a:tr h="182880">
                <a:tc>
                  <a:txBody>
                    <a:bodyPr/>
                    <a:lstStyle/>
                    <a:p>
                      <a:pPr>
                        <a:lnSpc>
                          <a:spcPct val="107000"/>
                        </a:lnSpc>
                        <a:spcAft>
                          <a:spcPts val="800"/>
                        </a:spcAft>
                      </a:pPr>
                      <a:r>
                        <a:rPr lang="it-IT" sz="1400">
                          <a:effectLst/>
                        </a:rPr>
                        <a:t>Totale (VA)</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400" b="1" i="1">
                          <a:effectLst/>
                        </a:rPr>
                        <a:t>347</a:t>
                      </a:r>
                      <a:endParaRPr lang="it-IT" sz="1400" b="1" i="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400" b="1" i="1" dirty="0">
                          <a:effectLst/>
                        </a:rPr>
                        <a:t>144</a:t>
                      </a:r>
                      <a:endParaRPr lang="it-IT" sz="14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400" b="1" i="1" dirty="0">
                          <a:effectLst/>
                        </a:rPr>
                        <a:t>491</a:t>
                      </a:r>
                      <a:endParaRPr lang="it-IT" sz="14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400" b="1" dirty="0">
                          <a:effectLst/>
                        </a:rPr>
                        <a:t>100%</a:t>
                      </a:r>
                      <a:endParaRPr lang="it-IT"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811619792"/>
                  </a:ext>
                </a:extLst>
              </a:tr>
              <a:tr h="182880">
                <a:tc>
                  <a:txBody>
                    <a:bodyPr/>
                    <a:lstStyle/>
                    <a:p>
                      <a:pPr>
                        <a:lnSpc>
                          <a:spcPct val="107000"/>
                        </a:lnSpc>
                        <a:spcAft>
                          <a:spcPts val="800"/>
                        </a:spcAft>
                      </a:pPr>
                      <a:r>
                        <a:rPr lang="it-IT" sz="1400" dirty="0">
                          <a:effectLst/>
                        </a:rPr>
                        <a:t>Totale %</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400" b="1">
                          <a:effectLst/>
                        </a:rPr>
                        <a:t>70,7%</a:t>
                      </a:r>
                      <a:endParaRPr lang="it-IT" sz="14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400" b="1" dirty="0">
                          <a:effectLst/>
                        </a:rPr>
                        <a:t>29,3%</a:t>
                      </a:r>
                      <a:endParaRPr lang="it-IT"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400" b="1" dirty="0">
                          <a:effectLst/>
                        </a:rPr>
                        <a:t>100,0%</a:t>
                      </a:r>
                      <a:endParaRPr lang="it-IT"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400" dirty="0">
                          <a:effectLst/>
                        </a:rPr>
                        <a:t> </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374639044"/>
                  </a:ext>
                </a:extLst>
              </a:tr>
            </a:tbl>
          </a:graphicData>
        </a:graphic>
      </p:graphicFrame>
    </p:spTree>
    <p:extLst>
      <p:ext uri="{BB962C8B-B14F-4D97-AF65-F5344CB8AC3E}">
        <p14:creationId xmlns:p14="http://schemas.microsoft.com/office/powerpoint/2010/main" val="3284415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1F5497F7-0F07-4C94-5E36-D759101AEEEE}"/>
              </a:ext>
            </a:extLst>
          </p:cNvPr>
          <p:cNvSpPr txBox="1"/>
          <p:nvPr/>
        </p:nvSpPr>
        <p:spPr>
          <a:xfrm>
            <a:off x="1120927" y="-454"/>
            <a:ext cx="10647247" cy="706347"/>
          </a:xfrm>
          <a:prstGeom prst="rect">
            <a:avLst/>
          </a:prstGeom>
          <a:noFill/>
        </p:spPr>
        <p:txBody>
          <a:bodyPr wrap="square">
            <a:spAutoFit/>
          </a:bodyPr>
          <a:lstStyle/>
          <a:p>
            <a:r>
              <a:rPr lang="it-IT" sz="3990" dirty="0">
                <a:solidFill>
                  <a:srgbClr val="10407A"/>
                </a:solidFill>
                <a:latin typeface="+mj-lt"/>
                <a:cs typeface="Arial" panose="020B0604020202020204" pitchFamily="34" charset="0"/>
              </a:rPr>
              <a:t>La fragilità di coloro che cercano lavoro</a:t>
            </a:r>
            <a:endParaRPr lang="it-IT" sz="3990" dirty="0"/>
          </a:p>
        </p:txBody>
      </p:sp>
      <p:pic>
        <p:nvPicPr>
          <p:cNvPr id="8" name="Elemento grafico 7" descr="Grafico periodico contorno">
            <a:extLst>
              <a:ext uri="{FF2B5EF4-FFF2-40B4-BE49-F238E27FC236}">
                <a16:creationId xmlns:a16="http://schemas.microsoft.com/office/drawing/2014/main" id="{FC52FF36-40D9-103E-1D36-51157638993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9560" y="-95010"/>
            <a:ext cx="1105572" cy="1105572"/>
          </a:xfrm>
          <a:prstGeom prst="rect">
            <a:avLst/>
          </a:prstGeom>
        </p:spPr>
      </p:pic>
      <p:sp>
        <p:nvSpPr>
          <p:cNvPr id="6" name="CasellaDiTesto 5">
            <a:extLst>
              <a:ext uri="{FF2B5EF4-FFF2-40B4-BE49-F238E27FC236}">
                <a16:creationId xmlns:a16="http://schemas.microsoft.com/office/drawing/2014/main" id="{BBA6AA31-347E-D1B4-1CE0-848A562365C8}"/>
              </a:ext>
            </a:extLst>
          </p:cNvPr>
          <p:cNvSpPr txBox="1"/>
          <p:nvPr/>
        </p:nvSpPr>
        <p:spPr>
          <a:xfrm>
            <a:off x="196935" y="3696030"/>
            <a:ext cx="11756088" cy="2389333"/>
          </a:xfrm>
          <a:prstGeom prst="rect">
            <a:avLst/>
          </a:prstGeom>
          <a:solidFill>
            <a:schemeClr val="accent1">
              <a:lumMod val="40000"/>
              <a:lumOff val="60000"/>
            </a:schemeClr>
          </a:solidFill>
        </p:spPr>
        <p:txBody>
          <a:bodyPr vert="horz" lIns="82918" tIns="41459" rIns="82918" bIns="41459" rtlCol="0">
            <a:noAutofit/>
          </a:bodyPr>
          <a:lstStyle>
            <a:defPPr>
              <a:defRPr lang="en-US"/>
            </a:defPPr>
            <a:lvl1pPr marL="342900" indent="-342900" algn="just">
              <a:spcBef>
                <a:spcPts val="1000"/>
              </a:spcBef>
              <a:spcAft>
                <a:spcPts val="0"/>
              </a:spcAft>
              <a:buClr>
                <a:schemeClr val="accent1"/>
              </a:buClr>
              <a:buSzPct val="80000"/>
              <a:buFont typeface="Wingdings 3" charset="2"/>
              <a:buChar char=""/>
              <a:defRPr sz="1600">
                <a:latin typeface="Calibri" panose="020F0502020204030204" pitchFamily="34" charset="0"/>
                <a:ea typeface="Calibri" panose="020F0502020204030204" pitchFamily="34" charset="0"/>
                <a:cs typeface="Times New Roman" panose="02020603050405020304" pitchFamily="18" charset="0"/>
              </a:defRPr>
            </a:lvl1pPr>
            <a:lvl2pPr marL="742950" indent="-285750">
              <a:spcBef>
                <a:spcPts val="1000"/>
              </a:spcBef>
              <a:spcAft>
                <a:spcPts val="0"/>
              </a:spcAft>
              <a:buClr>
                <a:schemeClr val="accent1"/>
              </a:buClr>
              <a:buSzPct val="80000"/>
              <a:buFont typeface="Wingdings 3" charset="2"/>
              <a:buChar char=""/>
              <a:defRPr sz="1600">
                <a:solidFill>
                  <a:schemeClr val="tx1">
                    <a:lumMod val="75000"/>
                    <a:lumOff val="25000"/>
                  </a:schemeClr>
                </a:solidFill>
              </a:defRPr>
            </a:lvl2pPr>
            <a:lvl3pPr marL="1143000" indent="-228600">
              <a:spcBef>
                <a:spcPts val="1000"/>
              </a:spcBef>
              <a:spcAft>
                <a:spcPts val="0"/>
              </a:spcAft>
              <a:buClr>
                <a:schemeClr val="accent1"/>
              </a:buClr>
              <a:buSzPct val="80000"/>
              <a:buFont typeface="Wingdings 3" charset="2"/>
              <a:buChar char=""/>
              <a:defRPr sz="1400">
                <a:solidFill>
                  <a:schemeClr val="tx1">
                    <a:lumMod val="75000"/>
                    <a:lumOff val="25000"/>
                  </a:schemeClr>
                </a:solidFill>
              </a:defRPr>
            </a:lvl3pPr>
            <a:lvl4pPr marL="1600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4pPr>
            <a:lvl5pPr marL="20574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5pPr>
            <a:lvl6pPr marL="25146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6pPr>
            <a:lvl7pPr marL="29718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7pPr>
            <a:lvl8pPr marL="34290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8pPr>
            <a:lvl9pPr marL="3886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9pPr>
          </a:lstStyle>
          <a:p>
            <a:r>
              <a:rPr lang="it-IT" dirty="0"/>
              <a:t>Nella grande maggioranza dei casi (88,3%) i soggetti non presentano problemi di funzionamento sociale, oppure, se hanno limitazioni in tal senso, le compensano con terapie e/o facilitatori.</a:t>
            </a:r>
          </a:p>
          <a:p>
            <a:r>
              <a:rPr lang="it-IT" dirty="0"/>
              <a:t>I problemi di funzionamento sociale caratterizzano di più gli uomini che le donne: i maschi che presentano limitazioni al funzionamento sociale solo parzialmente controllati da terapie / facilitatori oppure non controllati affatto ammontano al 16%, contro il 9,8% delle donne.</a:t>
            </a:r>
          </a:p>
          <a:p>
            <a:r>
              <a:rPr lang="it-IT" dirty="0"/>
              <a:t>La popolazione del cluster 4 non presenta particolari problemi di cura della persona: nel 94,9% dei casi i soggetti aderenti al Programma dimostrano di curare il proprio aspetto. Tuttavia, vi è un limitato numero di persone (15 individui, pari al 3,1%) che problemi di pulizia e cura del proprio aspetto</a:t>
            </a:r>
          </a:p>
          <a:p>
            <a:endParaRPr lang="it-IT" dirty="0"/>
          </a:p>
          <a:p>
            <a:endParaRPr lang="it-IT" dirty="0"/>
          </a:p>
          <a:p>
            <a:endParaRPr lang="it-IT" dirty="0"/>
          </a:p>
          <a:p>
            <a:endParaRPr lang="it-IT" dirty="0"/>
          </a:p>
        </p:txBody>
      </p:sp>
      <p:sp>
        <p:nvSpPr>
          <p:cNvPr id="9" name="CasellaDiTesto 8">
            <a:extLst>
              <a:ext uri="{FF2B5EF4-FFF2-40B4-BE49-F238E27FC236}">
                <a16:creationId xmlns:a16="http://schemas.microsoft.com/office/drawing/2014/main" id="{B90B6FC0-388C-907D-DA33-BD5E97A8C1E9}"/>
              </a:ext>
            </a:extLst>
          </p:cNvPr>
          <p:cNvSpPr txBox="1"/>
          <p:nvPr/>
        </p:nvSpPr>
        <p:spPr>
          <a:xfrm>
            <a:off x="8460827" y="3388330"/>
            <a:ext cx="3384331" cy="261610"/>
          </a:xfrm>
          <a:prstGeom prst="rect">
            <a:avLst/>
          </a:prstGeom>
          <a:noFill/>
        </p:spPr>
        <p:txBody>
          <a:bodyPr wrap="square">
            <a:spAutoFit/>
          </a:bodyPr>
          <a:lstStyle/>
          <a:p>
            <a:pPr algn="r"/>
            <a:r>
              <a:rPr lang="it-IT" sz="1100" i="1" dirty="0">
                <a:effectLst/>
                <a:latin typeface="Calibri" panose="020F0502020204030204" pitchFamily="34" charset="0"/>
                <a:ea typeface="Calibri" panose="020F0502020204030204" pitchFamily="34" charset="0"/>
                <a:cs typeface="Times New Roman" panose="02020603050405020304" pitchFamily="18" charset="0"/>
              </a:rPr>
              <a:t>Fonte: Elaborazioni Pin </a:t>
            </a:r>
            <a:r>
              <a:rPr lang="it-IT" sz="1100" i="1" dirty="0" err="1">
                <a:effectLst/>
                <a:latin typeface="Calibri" panose="020F0502020204030204" pitchFamily="34" charset="0"/>
                <a:ea typeface="Calibri" panose="020F0502020204030204" pitchFamily="34" charset="0"/>
                <a:cs typeface="Times New Roman" panose="02020603050405020304" pitchFamily="18" charset="0"/>
              </a:rPr>
              <a:t>scarl</a:t>
            </a:r>
            <a:r>
              <a:rPr lang="it-IT" sz="1100" i="1" dirty="0">
                <a:effectLst/>
                <a:latin typeface="Calibri" panose="020F0502020204030204" pitchFamily="34" charset="0"/>
                <a:ea typeface="Calibri" panose="020F0502020204030204" pitchFamily="34" charset="0"/>
                <a:cs typeface="Times New Roman" panose="02020603050405020304" pitchFamily="18" charset="0"/>
              </a:rPr>
              <a:t> su dati Regione Lombardia</a:t>
            </a:r>
            <a:endParaRPr lang="it-IT" sz="1100" i="1" dirty="0"/>
          </a:p>
        </p:txBody>
      </p:sp>
      <p:sp>
        <p:nvSpPr>
          <p:cNvPr id="15" name="CasellaDiTesto 14">
            <a:extLst>
              <a:ext uri="{FF2B5EF4-FFF2-40B4-BE49-F238E27FC236}">
                <a16:creationId xmlns:a16="http://schemas.microsoft.com/office/drawing/2014/main" id="{62805DE2-42BE-ADD5-4AE1-0D951453C53A}"/>
              </a:ext>
            </a:extLst>
          </p:cNvPr>
          <p:cNvSpPr txBox="1"/>
          <p:nvPr/>
        </p:nvSpPr>
        <p:spPr>
          <a:xfrm>
            <a:off x="90914" y="785942"/>
            <a:ext cx="11453492" cy="427168"/>
          </a:xfrm>
          <a:prstGeom prst="rect">
            <a:avLst/>
          </a:prstGeom>
          <a:noFill/>
        </p:spPr>
        <p:txBody>
          <a:bodyPr wrap="square">
            <a:spAutoFit/>
          </a:bodyPr>
          <a:lstStyle/>
          <a:p>
            <a:r>
              <a:rPr lang="it-IT" sz="2176" b="1" dirty="0">
                <a:solidFill>
                  <a:srgbClr val="00B0F0"/>
                </a:solidFill>
                <a:latin typeface="Calibri" panose="020F0502020204030204" pitchFamily="34" charset="0"/>
                <a:ea typeface="+mj-ea"/>
                <a:cs typeface="Calibri" panose="020F0502020204030204" pitchFamily="34" charset="0"/>
              </a:rPr>
              <a:t>Il disagio assistenziale (II)</a:t>
            </a:r>
          </a:p>
        </p:txBody>
      </p:sp>
      <p:sp>
        <p:nvSpPr>
          <p:cNvPr id="4" name="CasellaDiTesto 3">
            <a:extLst>
              <a:ext uri="{FF2B5EF4-FFF2-40B4-BE49-F238E27FC236}">
                <a16:creationId xmlns:a16="http://schemas.microsoft.com/office/drawing/2014/main" id="{302092B3-209F-951A-EA09-0D68A753F2B8}"/>
              </a:ext>
            </a:extLst>
          </p:cNvPr>
          <p:cNvSpPr txBox="1"/>
          <p:nvPr/>
        </p:nvSpPr>
        <p:spPr>
          <a:xfrm>
            <a:off x="101424" y="1233899"/>
            <a:ext cx="9725748" cy="265457"/>
          </a:xfrm>
          <a:prstGeom prst="rect">
            <a:avLst/>
          </a:prstGeom>
          <a:noFill/>
        </p:spPr>
        <p:txBody>
          <a:bodyPr wrap="square">
            <a:spAutoFit/>
          </a:bodyPr>
          <a:lstStyle/>
          <a:p>
            <a:pPr>
              <a:lnSpc>
                <a:spcPct val="107000"/>
              </a:lnSpc>
              <a:spcAft>
                <a:spcPts val="800"/>
              </a:spcAft>
            </a:pPr>
            <a:r>
              <a:rPr lang="it-IT" sz="1100" b="1" dirty="0">
                <a:effectLst/>
                <a:latin typeface="Calibri" panose="020F0502020204030204" pitchFamily="34" charset="0"/>
                <a:ea typeface="Calibri" panose="020F0502020204030204" pitchFamily="34" charset="0"/>
                <a:cs typeface="Times New Roman" panose="02020603050405020304" pitchFamily="18" charset="0"/>
              </a:rPr>
              <a:t>Distribuzione dei soggetti inseriti nel cluster 4, per stato del funzionamento sociale</a:t>
            </a:r>
            <a:r>
              <a:rPr lang="it-IT" sz="1100" dirty="0">
                <a:effectLst/>
                <a:latin typeface="Calibri" panose="020F0502020204030204" pitchFamily="34" charset="0"/>
                <a:ea typeface="Calibri" panose="020F0502020204030204" pitchFamily="34" charset="0"/>
                <a:cs typeface="Times New Roman" panose="02020603050405020304" pitchFamily="18" charset="0"/>
              </a:rPr>
              <a:t>.</a:t>
            </a:r>
          </a:p>
        </p:txBody>
      </p:sp>
      <p:graphicFrame>
        <p:nvGraphicFramePr>
          <p:cNvPr id="3" name="Tabella 2">
            <a:extLst>
              <a:ext uri="{FF2B5EF4-FFF2-40B4-BE49-F238E27FC236}">
                <a16:creationId xmlns:a16="http://schemas.microsoft.com/office/drawing/2014/main" id="{50FAA67E-8A55-3C75-C8D0-F6504E074C2A}"/>
              </a:ext>
            </a:extLst>
          </p:cNvPr>
          <p:cNvGraphicFramePr>
            <a:graphicFrameLocks noGrp="1"/>
          </p:cNvGraphicFramePr>
          <p:nvPr>
            <p:extLst>
              <p:ext uri="{D42A27DB-BD31-4B8C-83A1-F6EECF244321}">
                <p14:modId xmlns:p14="http://schemas.microsoft.com/office/powerpoint/2010/main" val="2702864830"/>
              </p:ext>
            </p:extLst>
          </p:nvPr>
        </p:nvGraphicFramePr>
        <p:xfrm>
          <a:off x="196935" y="1506261"/>
          <a:ext cx="11648223" cy="1896618"/>
        </p:xfrm>
        <a:graphic>
          <a:graphicData uri="http://schemas.openxmlformats.org/drawingml/2006/table">
            <a:tbl>
              <a:tblPr firstRow="1" firstCol="1" bandRow="1">
                <a:tableStyleId>{5C22544A-7EE6-4342-B048-85BDC9FD1C3A}</a:tableStyleId>
              </a:tblPr>
              <a:tblGrid>
                <a:gridCol w="5826441">
                  <a:extLst>
                    <a:ext uri="{9D8B030D-6E8A-4147-A177-3AD203B41FA5}">
                      <a16:colId xmlns:a16="http://schemas.microsoft.com/office/drawing/2014/main" val="3267418913"/>
                    </a:ext>
                  </a:extLst>
                </a:gridCol>
                <a:gridCol w="1456028">
                  <a:extLst>
                    <a:ext uri="{9D8B030D-6E8A-4147-A177-3AD203B41FA5}">
                      <a16:colId xmlns:a16="http://schemas.microsoft.com/office/drawing/2014/main" val="3008767983"/>
                    </a:ext>
                  </a:extLst>
                </a:gridCol>
                <a:gridCol w="1456028">
                  <a:extLst>
                    <a:ext uri="{9D8B030D-6E8A-4147-A177-3AD203B41FA5}">
                      <a16:colId xmlns:a16="http://schemas.microsoft.com/office/drawing/2014/main" val="3456167472"/>
                    </a:ext>
                  </a:extLst>
                </a:gridCol>
                <a:gridCol w="1456028">
                  <a:extLst>
                    <a:ext uri="{9D8B030D-6E8A-4147-A177-3AD203B41FA5}">
                      <a16:colId xmlns:a16="http://schemas.microsoft.com/office/drawing/2014/main" val="3579811184"/>
                    </a:ext>
                  </a:extLst>
                </a:gridCol>
                <a:gridCol w="1453698">
                  <a:extLst>
                    <a:ext uri="{9D8B030D-6E8A-4147-A177-3AD203B41FA5}">
                      <a16:colId xmlns:a16="http://schemas.microsoft.com/office/drawing/2014/main" val="2422976695"/>
                    </a:ext>
                  </a:extLst>
                </a:gridCol>
              </a:tblGrid>
              <a:tr h="0">
                <a:tc>
                  <a:txBody>
                    <a:bodyPr/>
                    <a:lstStyle/>
                    <a:p>
                      <a:pPr algn="ctr">
                        <a:lnSpc>
                          <a:spcPct val="107000"/>
                        </a:lnSpc>
                        <a:spcAft>
                          <a:spcPts val="800"/>
                        </a:spcAft>
                      </a:pPr>
                      <a:r>
                        <a:rPr lang="it-IT" sz="1200">
                          <a:effectLst/>
                        </a:rPr>
                        <a:t>Stato del funzionamento sociale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200">
                          <a:effectLst/>
                        </a:rPr>
                        <a:t>F</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200">
                          <a:effectLst/>
                        </a:rPr>
                        <a:t>M</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200">
                          <a:effectLst/>
                        </a:rPr>
                        <a:t>Totale (VA)</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200">
                          <a:effectLst/>
                        </a:rPr>
                        <a:t>Totale%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985266062"/>
                  </a:ext>
                </a:extLst>
              </a:tr>
              <a:tr h="0">
                <a:tc>
                  <a:txBody>
                    <a:bodyPr/>
                    <a:lstStyle/>
                    <a:p>
                      <a:pPr>
                        <a:lnSpc>
                          <a:spcPct val="107000"/>
                        </a:lnSpc>
                        <a:spcAft>
                          <a:spcPts val="800"/>
                        </a:spcAft>
                      </a:pPr>
                      <a:r>
                        <a:rPr lang="it-IT" sz="1200">
                          <a:effectLst/>
                        </a:rPr>
                        <a:t>Non presenta problemi di funzionamento personale (fisico, sensoriale, psico-motorio, cognitivo)</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a:effectLst/>
                        </a:rPr>
                        <a:t>79,0%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a:effectLst/>
                        </a:rPr>
                        <a:t>64,6%</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b="1" i="1" dirty="0">
                          <a:effectLst/>
                        </a:rPr>
                        <a:t>367</a:t>
                      </a:r>
                      <a:endParaRPr lang="it-IT" sz="12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b="1" dirty="0">
                          <a:effectLst/>
                        </a:rPr>
                        <a:t>74,7%</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550234845"/>
                  </a:ext>
                </a:extLst>
              </a:tr>
              <a:tr h="0">
                <a:tc>
                  <a:txBody>
                    <a:bodyPr/>
                    <a:lstStyle/>
                    <a:p>
                      <a:pPr>
                        <a:lnSpc>
                          <a:spcPct val="107000"/>
                        </a:lnSpc>
                        <a:spcAft>
                          <a:spcPts val="800"/>
                        </a:spcAft>
                      </a:pPr>
                      <a:r>
                        <a:rPr lang="it-IT" sz="1200">
                          <a:effectLst/>
                        </a:rPr>
                        <a:t>Presenta limitazioni di funzionamento personale, ma controllati / compensati da terapie / facilitatori</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a:effectLst/>
                        </a:rPr>
                        <a:t>11,2%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a:effectLst/>
                        </a:rPr>
                        <a:t>19,4%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b="1" i="1" dirty="0">
                          <a:effectLst/>
                        </a:rPr>
                        <a:t>67</a:t>
                      </a:r>
                      <a:endParaRPr lang="it-IT" sz="12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b="1" dirty="0">
                          <a:effectLst/>
                        </a:rPr>
                        <a:t>13,6%</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32103214"/>
                  </a:ext>
                </a:extLst>
              </a:tr>
              <a:tr h="0">
                <a:tc>
                  <a:txBody>
                    <a:bodyPr/>
                    <a:lstStyle/>
                    <a:p>
                      <a:pPr>
                        <a:lnSpc>
                          <a:spcPct val="107000"/>
                        </a:lnSpc>
                        <a:spcAft>
                          <a:spcPts val="800"/>
                        </a:spcAft>
                      </a:pPr>
                      <a:r>
                        <a:rPr lang="it-IT" sz="1200">
                          <a:effectLst/>
                        </a:rPr>
                        <a:t>Presenta limitazioni di funzionamento personale solo parzialmente controllati da terapie / facilitatori</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a:effectLst/>
                        </a:rPr>
                        <a:t>8,1%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a:effectLst/>
                        </a:rPr>
                        <a:t>14,6%</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b="1" i="1" dirty="0">
                          <a:effectLst/>
                        </a:rPr>
                        <a:t>49</a:t>
                      </a:r>
                      <a:endParaRPr lang="it-IT" sz="12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b="1" dirty="0">
                          <a:effectLst/>
                        </a:rPr>
                        <a:t>10,0%</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986009798"/>
                  </a:ext>
                </a:extLst>
              </a:tr>
              <a:tr h="0">
                <a:tc>
                  <a:txBody>
                    <a:bodyPr/>
                    <a:lstStyle/>
                    <a:p>
                      <a:pPr>
                        <a:lnSpc>
                          <a:spcPct val="107000"/>
                        </a:lnSpc>
                        <a:spcAft>
                          <a:spcPts val="800"/>
                        </a:spcAft>
                      </a:pPr>
                      <a:r>
                        <a:rPr lang="it-IT" sz="1200">
                          <a:effectLst/>
                        </a:rPr>
                        <a:t>Presenta limitazioni di funzionamento personale non controllati da terapie / facilitatori</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a:effectLst/>
                        </a:rPr>
                        <a:t>1,7%</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a:effectLst/>
                        </a:rPr>
                        <a:t>1,4%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b="1" i="1" dirty="0">
                          <a:effectLst/>
                        </a:rPr>
                        <a:t>8</a:t>
                      </a:r>
                      <a:endParaRPr lang="it-IT" sz="12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b="1" dirty="0">
                          <a:effectLst/>
                        </a:rPr>
                        <a:t>1,6%</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526361802"/>
                  </a:ext>
                </a:extLst>
              </a:tr>
              <a:tr h="0">
                <a:tc>
                  <a:txBody>
                    <a:bodyPr/>
                    <a:lstStyle/>
                    <a:p>
                      <a:pPr>
                        <a:lnSpc>
                          <a:spcPct val="107000"/>
                        </a:lnSpc>
                        <a:spcAft>
                          <a:spcPts val="800"/>
                        </a:spcAft>
                      </a:pPr>
                      <a:r>
                        <a:rPr lang="it-IT" sz="1200">
                          <a:effectLst/>
                        </a:rPr>
                        <a:t>Totale (VA)</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b="1" i="1" dirty="0">
                          <a:effectLst/>
                        </a:rPr>
                        <a:t>347</a:t>
                      </a:r>
                      <a:endParaRPr lang="it-IT" sz="12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b="1" i="1" dirty="0">
                          <a:effectLst/>
                        </a:rPr>
                        <a:t>144</a:t>
                      </a:r>
                      <a:endParaRPr lang="it-IT" sz="12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b="1" i="1" dirty="0">
                          <a:effectLst/>
                        </a:rPr>
                        <a:t>491</a:t>
                      </a:r>
                      <a:endParaRPr lang="it-IT" sz="12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b="1" dirty="0">
                          <a:effectLst/>
                        </a:rPr>
                        <a:t>100%</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125206292"/>
                  </a:ext>
                </a:extLst>
              </a:tr>
              <a:tr h="0">
                <a:tc>
                  <a:txBody>
                    <a:bodyPr/>
                    <a:lstStyle/>
                    <a:p>
                      <a:pPr>
                        <a:lnSpc>
                          <a:spcPct val="107000"/>
                        </a:lnSpc>
                        <a:spcAft>
                          <a:spcPts val="800"/>
                        </a:spcAft>
                      </a:pPr>
                      <a:r>
                        <a:rPr lang="it-IT" sz="1200">
                          <a:effectLst/>
                        </a:rPr>
                        <a:t>Totale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b="1" dirty="0">
                          <a:effectLst/>
                        </a:rPr>
                        <a:t>70,7%</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b="1" dirty="0">
                          <a:effectLst/>
                        </a:rPr>
                        <a:t>29,3%</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b="1" dirty="0">
                          <a:effectLst/>
                        </a:rPr>
                        <a:t>100,0%</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dirty="0">
                          <a:effectLst/>
                        </a:rPr>
                        <a:t>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852680106"/>
                  </a:ext>
                </a:extLst>
              </a:tr>
            </a:tbl>
          </a:graphicData>
        </a:graphic>
      </p:graphicFrame>
    </p:spTree>
    <p:extLst>
      <p:ext uri="{BB962C8B-B14F-4D97-AF65-F5344CB8AC3E}">
        <p14:creationId xmlns:p14="http://schemas.microsoft.com/office/powerpoint/2010/main" val="3264396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1F5497F7-0F07-4C94-5E36-D759101AEEEE}"/>
              </a:ext>
            </a:extLst>
          </p:cNvPr>
          <p:cNvSpPr txBox="1"/>
          <p:nvPr/>
        </p:nvSpPr>
        <p:spPr>
          <a:xfrm>
            <a:off x="1120927" y="-454"/>
            <a:ext cx="10647247" cy="706347"/>
          </a:xfrm>
          <a:prstGeom prst="rect">
            <a:avLst/>
          </a:prstGeom>
          <a:noFill/>
        </p:spPr>
        <p:txBody>
          <a:bodyPr wrap="square">
            <a:spAutoFit/>
          </a:bodyPr>
          <a:lstStyle/>
          <a:p>
            <a:r>
              <a:rPr lang="it-IT" sz="3990" dirty="0">
                <a:solidFill>
                  <a:srgbClr val="10407A"/>
                </a:solidFill>
                <a:latin typeface="+mj-lt"/>
                <a:cs typeface="Arial" panose="020B0604020202020204" pitchFamily="34" charset="0"/>
              </a:rPr>
              <a:t>La fragilità di coloro che cercano lavoro</a:t>
            </a:r>
            <a:endParaRPr lang="it-IT" sz="3990" dirty="0"/>
          </a:p>
        </p:txBody>
      </p:sp>
      <p:pic>
        <p:nvPicPr>
          <p:cNvPr id="8" name="Elemento grafico 7" descr="Grafico periodico contorno">
            <a:extLst>
              <a:ext uri="{FF2B5EF4-FFF2-40B4-BE49-F238E27FC236}">
                <a16:creationId xmlns:a16="http://schemas.microsoft.com/office/drawing/2014/main" id="{FC52FF36-40D9-103E-1D36-51157638993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9560" y="-95010"/>
            <a:ext cx="1105572" cy="1105572"/>
          </a:xfrm>
          <a:prstGeom prst="rect">
            <a:avLst/>
          </a:prstGeom>
        </p:spPr>
      </p:pic>
      <p:sp>
        <p:nvSpPr>
          <p:cNvPr id="6" name="CasellaDiTesto 5">
            <a:extLst>
              <a:ext uri="{FF2B5EF4-FFF2-40B4-BE49-F238E27FC236}">
                <a16:creationId xmlns:a16="http://schemas.microsoft.com/office/drawing/2014/main" id="{BBA6AA31-347E-D1B4-1CE0-848A562365C8}"/>
              </a:ext>
            </a:extLst>
          </p:cNvPr>
          <p:cNvSpPr txBox="1"/>
          <p:nvPr/>
        </p:nvSpPr>
        <p:spPr>
          <a:xfrm>
            <a:off x="217956" y="3498658"/>
            <a:ext cx="11756088" cy="1074905"/>
          </a:xfrm>
          <a:prstGeom prst="rect">
            <a:avLst/>
          </a:prstGeom>
          <a:solidFill>
            <a:schemeClr val="accent1">
              <a:lumMod val="40000"/>
              <a:lumOff val="60000"/>
            </a:schemeClr>
          </a:solidFill>
        </p:spPr>
        <p:txBody>
          <a:bodyPr vert="horz" lIns="82918" tIns="41459" rIns="82918" bIns="41459" rtlCol="0">
            <a:noAutofit/>
          </a:bodyPr>
          <a:lstStyle>
            <a:defPPr>
              <a:defRPr lang="en-US"/>
            </a:defPPr>
            <a:lvl1pPr marL="342900" indent="-342900" algn="just">
              <a:spcBef>
                <a:spcPts val="1000"/>
              </a:spcBef>
              <a:spcAft>
                <a:spcPts val="0"/>
              </a:spcAft>
              <a:buClr>
                <a:schemeClr val="accent1"/>
              </a:buClr>
              <a:buSzPct val="80000"/>
              <a:buFont typeface="Wingdings 3" charset="2"/>
              <a:buChar char=""/>
              <a:defRPr sz="1600">
                <a:latin typeface="Calibri" panose="020F0502020204030204" pitchFamily="34" charset="0"/>
                <a:ea typeface="Calibri" panose="020F0502020204030204" pitchFamily="34" charset="0"/>
                <a:cs typeface="Times New Roman" panose="02020603050405020304" pitchFamily="18" charset="0"/>
              </a:defRPr>
            </a:lvl1pPr>
            <a:lvl2pPr marL="742950" indent="-285750">
              <a:spcBef>
                <a:spcPts val="1000"/>
              </a:spcBef>
              <a:spcAft>
                <a:spcPts val="0"/>
              </a:spcAft>
              <a:buClr>
                <a:schemeClr val="accent1"/>
              </a:buClr>
              <a:buSzPct val="80000"/>
              <a:buFont typeface="Wingdings 3" charset="2"/>
              <a:buChar char=""/>
              <a:defRPr sz="1600">
                <a:solidFill>
                  <a:schemeClr val="tx1">
                    <a:lumMod val="75000"/>
                    <a:lumOff val="25000"/>
                  </a:schemeClr>
                </a:solidFill>
              </a:defRPr>
            </a:lvl2pPr>
            <a:lvl3pPr marL="1143000" indent="-228600">
              <a:spcBef>
                <a:spcPts val="1000"/>
              </a:spcBef>
              <a:spcAft>
                <a:spcPts val="0"/>
              </a:spcAft>
              <a:buClr>
                <a:schemeClr val="accent1"/>
              </a:buClr>
              <a:buSzPct val="80000"/>
              <a:buFont typeface="Wingdings 3" charset="2"/>
              <a:buChar char=""/>
              <a:defRPr sz="1400">
                <a:solidFill>
                  <a:schemeClr val="tx1">
                    <a:lumMod val="75000"/>
                    <a:lumOff val="25000"/>
                  </a:schemeClr>
                </a:solidFill>
              </a:defRPr>
            </a:lvl3pPr>
            <a:lvl4pPr marL="1600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4pPr>
            <a:lvl5pPr marL="20574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5pPr>
            <a:lvl6pPr marL="25146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6pPr>
            <a:lvl7pPr marL="29718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7pPr>
            <a:lvl8pPr marL="34290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8pPr>
            <a:lvl9pPr marL="3886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9pPr>
          </a:lstStyle>
          <a:p>
            <a:r>
              <a:rPr lang="it-IT" dirty="0"/>
              <a:t>Piuttosto elevata risulta la percentuale degli appartenenti al cluster 4 che hanno avuto a che fare con i Servizi sociali: si tratta del 44,6% dei casi, mentre chi si rivolge a chi eroga servizi di segretariato sociale spesso (più di 3 volte o sistematicamente) ammonta al 21,9%.</a:t>
            </a:r>
          </a:p>
          <a:p>
            <a:r>
              <a:rPr lang="it-IT" dirty="0"/>
              <a:t>Non si rilevano situazioni molto differenti fra le donne e gli uomini.</a:t>
            </a:r>
          </a:p>
          <a:p>
            <a:endParaRPr lang="it-IT" dirty="0"/>
          </a:p>
          <a:p>
            <a:endParaRPr lang="it-IT" dirty="0"/>
          </a:p>
          <a:p>
            <a:endParaRPr lang="it-IT" dirty="0"/>
          </a:p>
          <a:p>
            <a:endParaRPr lang="it-IT" dirty="0"/>
          </a:p>
        </p:txBody>
      </p:sp>
      <p:sp>
        <p:nvSpPr>
          <p:cNvPr id="9" name="CasellaDiTesto 8">
            <a:extLst>
              <a:ext uri="{FF2B5EF4-FFF2-40B4-BE49-F238E27FC236}">
                <a16:creationId xmlns:a16="http://schemas.microsoft.com/office/drawing/2014/main" id="{B90B6FC0-388C-907D-DA33-BD5E97A8C1E9}"/>
              </a:ext>
            </a:extLst>
          </p:cNvPr>
          <p:cNvSpPr txBox="1"/>
          <p:nvPr/>
        </p:nvSpPr>
        <p:spPr>
          <a:xfrm>
            <a:off x="8684305" y="3010392"/>
            <a:ext cx="3384331" cy="261610"/>
          </a:xfrm>
          <a:prstGeom prst="rect">
            <a:avLst/>
          </a:prstGeom>
          <a:noFill/>
        </p:spPr>
        <p:txBody>
          <a:bodyPr wrap="square">
            <a:spAutoFit/>
          </a:bodyPr>
          <a:lstStyle/>
          <a:p>
            <a:pPr algn="r"/>
            <a:r>
              <a:rPr lang="it-IT" sz="1100" i="1" dirty="0">
                <a:effectLst/>
                <a:latin typeface="Calibri" panose="020F0502020204030204" pitchFamily="34" charset="0"/>
                <a:ea typeface="Calibri" panose="020F0502020204030204" pitchFamily="34" charset="0"/>
                <a:cs typeface="Times New Roman" panose="02020603050405020304" pitchFamily="18" charset="0"/>
              </a:rPr>
              <a:t>Fonte: Elaborazioni Pin </a:t>
            </a:r>
            <a:r>
              <a:rPr lang="it-IT" sz="1100" i="1" dirty="0" err="1">
                <a:effectLst/>
                <a:latin typeface="Calibri" panose="020F0502020204030204" pitchFamily="34" charset="0"/>
                <a:ea typeface="Calibri" panose="020F0502020204030204" pitchFamily="34" charset="0"/>
                <a:cs typeface="Times New Roman" panose="02020603050405020304" pitchFamily="18" charset="0"/>
              </a:rPr>
              <a:t>scarl</a:t>
            </a:r>
            <a:r>
              <a:rPr lang="it-IT" sz="1100" i="1" dirty="0">
                <a:effectLst/>
                <a:latin typeface="Calibri" panose="020F0502020204030204" pitchFamily="34" charset="0"/>
                <a:ea typeface="Calibri" panose="020F0502020204030204" pitchFamily="34" charset="0"/>
                <a:cs typeface="Times New Roman" panose="02020603050405020304" pitchFamily="18" charset="0"/>
              </a:rPr>
              <a:t> su dati Regione Lombardia</a:t>
            </a:r>
            <a:endParaRPr lang="it-IT" sz="1100" i="1" dirty="0"/>
          </a:p>
        </p:txBody>
      </p:sp>
      <p:sp>
        <p:nvSpPr>
          <p:cNvPr id="15" name="CasellaDiTesto 14">
            <a:extLst>
              <a:ext uri="{FF2B5EF4-FFF2-40B4-BE49-F238E27FC236}">
                <a16:creationId xmlns:a16="http://schemas.microsoft.com/office/drawing/2014/main" id="{62805DE2-42BE-ADD5-4AE1-0D951453C53A}"/>
              </a:ext>
            </a:extLst>
          </p:cNvPr>
          <p:cNvSpPr txBox="1"/>
          <p:nvPr/>
        </p:nvSpPr>
        <p:spPr>
          <a:xfrm>
            <a:off x="90914" y="785942"/>
            <a:ext cx="11453492" cy="427168"/>
          </a:xfrm>
          <a:prstGeom prst="rect">
            <a:avLst/>
          </a:prstGeom>
          <a:noFill/>
        </p:spPr>
        <p:txBody>
          <a:bodyPr wrap="square">
            <a:spAutoFit/>
          </a:bodyPr>
          <a:lstStyle/>
          <a:p>
            <a:r>
              <a:rPr lang="it-IT" sz="2176" b="1" dirty="0">
                <a:solidFill>
                  <a:srgbClr val="00B0F0"/>
                </a:solidFill>
                <a:latin typeface="Calibri" panose="020F0502020204030204" pitchFamily="34" charset="0"/>
                <a:ea typeface="+mj-ea"/>
                <a:cs typeface="Calibri" panose="020F0502020204030204" pitchFamily="34" charset="0"/>
              </a:rPr>
              <a:t>Il disagio assistenziale (III)</a:t>
            </a:r>
          </a:p>
        </p:txBody>
      </p:sp>
      <p:sp>
        <p:nvSpPr>
          <p:cNvPr id="7" name="CasellaDiTesto 6">
            <a:extLst>
              <a:ext uri="{FF2B5EF4-FFF2-40B4-BE49-F238E27FC236}">
                <a16:creationId xmlns:a16="http://schemas.microsoft.com/office/drawing/2014/main" id="{C465C333-870D-E808-5A4F-85AD5EF6B67F}"/>
              </a:ext>
            </a:extLst>
          </p:cNvPr>
          <p:cNvSpPr txBox="1"/>
          <p:nvPr/>
        </p:nvSpPr>
        <p:spPr>
          <a:xfrm>
            <a:off x="143464" y="1386406"/>
            <a:ext cx="9547072" cy="261610"/>
          </a:xfrm>
          <a:prstGeom prst="rect">
            <a:avLst/>
          </a:prstGeom>
          <a:noFill/>
        </p:spPr>
        <p:txBody>
          <a:bodyPr wrap="square">
            <a:spAutoFit/>
          </a:bodyPr>
          <a:lstStyle/>
          <a:p>
            <a:r>
              <a:rPr lang="it-IT" sz="1100" b="1" dirty="0">
                <a:effectLst/>
                <a:latin typeface="Calibri" panose="020F0502020204030204" pitchFamily="34" charset="0"/>
                <a:ea typeface="Calibri" panose="020F0502020204030204" pitchFamily="34" charset="0"/>
                <a:cs typeface="Times New Roman" panose="02020603050405020304" pitchFamily="18" charset="0"/>
              </a:rPr>
              <a:t>Distribuzione dei soggetti che, nell’ambito del Programma GOL, sono stati inseriti nel cluster 4, per numero di volte in cui hanno chiesto aiuto ai Servizi sociali</a:t>
            </a:r>
            <a:endParaRPr lang="it-IT" sz="1100" dirty="0"/>
          </a:p>
        </p:txBody>
      </p:sp>
      <p:graphicFrame>
        <p:nvGraphicFramePr>
          <p:cNvPr id="10" name="Tabella 9">
            <a:extLst>
              <a:ext uri="{FF2B5EF4-FFF2-40B4-BE49-F238E27FC236}">
                <a16:creationId xmlns:a16="http://schemas.microsoft.com/office/drawing/2014/main" id="{751F303E-8859-6081-3ED4-FC0F54A9ACF2}"/>
              </a:ext>
            </a:extLst>
          </p:cNvPr>
          <p:cNvGraphicFramePr>
            <a:graphicFrameLocks noGrp="1"/>
          </p:cNvGraphicFramePr>
          <p:nvPr>
            <p:extLst>
              <p:ext uri="{D42A27DB-BD31-4B8C-83A1-F6EECF244321}">
                <p14:modId xmlns:p14="http://schemas.microsoft.com/office/powerpoint/2010/main" val="1688521231"/>
              </p:ext>
            </p:extLst>
          </p:nvPr>
        </p:nvGraphicFramePr>
        <p:xfrm>
          <a:off x="217957" y="1700895"/>
          <a:ext cx="11756087" cy="1309497"/>
        </p:xfrm>
        <a:graphic>
          <a:graphicData uri="http://schemas.openxmlformats.org/drawingml/2006/table">
            <a:tbl>
              <a:tblPr firstRow="1" firstCol="1" bandRow="1">
                <a:tableStyleId>{5C22544A-7EE6-4342-B048-85BDC9FD1C3A}</a:tableStyleId>
              </a:tblPr>
              <a:tblGrid>
                <a:gridCol w="4495527">
                  <a:extLst>
                    <a:ext uri="{9D8B030D-6E8A-4147-A177-3AD203B41FA5}">
                      <a16:colId xmlns:a16="http://schemas.microsoft.com/office/drawing/2014/main" val="2012664678"/>
                    </a:ext>
                  </a:extLst>
                </a:gridCol>
                <a:gridCol w="1815140">
                  <a:extLst>
                    <a:ext uri="{9D8B030D-6E8A-4147-A177-3AD203B41FA5}">
                      <a16:colId xmlns:a16="http://schemas.microsoft.com/office/drawing/2014/main" val="3532644674"/>
                    </a:ext>
                  </a:extLst>
                </a:gridCol>
                <a:gridCol w="1815140">
                  <a:extLst>
                    <a:ext uri="{9D8B030D-6E8A-4147-A177-3AD203B41FA5}">
                      <a16:colId xmlns:a16="http://schemas.microsoft.com/office/drawing/2014/main" val="2392339075"/>
                    </a:ext>
                  </a:extLst>
                </a:gridCol>
                <a:gridCol w="1815140">
                  <a:extLst>
                    <a:ext uri="{9D8B030D-6E8A-4147-A177-3AD203B41FA5}">
                      <a16:colId xmlns:a16="http://schemas.microsoft.com/office/drawing/2014/main" val="4281944583"/>
                    </a:ext>
                  </a:extLst>
                </a:gridCol>
                <a:gridCol w="1815140">
                  <a:extLst>
                    <a:ext uri="{9D8B030D-6E8A-4147-A177-3AD203B41FA5}">
                      <a16:colId xmlns:a16="http://schemas.microsoft.com/office/drawing/2014/main" val="3982527423"/>
                    </a:ext>
                  </a:extLst>
                </a:gridCol>
              </a:tblGrid>
              <a:tr h="171450">
                <a:tc>
                  <a:txBody>
                    <a:bodyPr/>
                    <a:lstStyle/>
                    <a:p>
                      <a:pPr algn="ctr">
                        <a:lnSpc>
                          <a:spcPct val="107000"/>
                        </a:lnSpc>
                        <a:spcAft>
                          <a:spcPts val="800"/>
                        </a:spcAft>
                      </a:pPr>
                      <a:r>
                        <a:rPr lang="it-IT" sz="1200">
                          <a:effectLst/>
                        </a:rPr>
                        <a:t>Numero di volte a cui ci si è rivolti ai Serv. Sociali negli ultimi 2 anni</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200" dirty="0">
                          <a:effectLst/>
                        </a:rPr>
                        <a:t>F</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200">
                          <a:effectLst/>
                        </a:rPr>
                        <a:t>M</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200">
                          <a:effectLst/>
                        </a:rPr>
                        <a:t>Totale (VA)</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200">
                          <a:effectLst/>
                        </a:rPr>
                        <a:t>Totale%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270790586"/>
                  </a:ext>
                </a:extLst>
              </a:tr>
              <a:tr h="171450">
                <a:tc>
                  <a:txBody>
                    <a:bodyPr/>
                    <a:lstStyle/>
                    <a:p>
                      <a:pPr>
                        <a:lnSpc>
                          <a:spcPct val="107000"/>
                        </a:lnSpc>
                        <a:spcAft>
                          <a:spcPts val="800"/>
                        </a:spcAft>
                      </a:pPr>
                      <a:r>
                        <a:rPr lang="it-IT" sz="1200">
                          <a:effectLst/>
                        </a:rPr>
                        <a:t>Non si è mai rivolto ai Serv. Soc.</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a:effectLst/>
                        </a:rPr>
                        <a:t>55,0%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200">
                          <a:effectLst/>
                        </a:rPr>
                        <a:t>56,3%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200" b="1" i="1" dirty="0">
                          <a:effectLst/>
                        </a:rPr>
                        <a:t>272</a:t>
                      </a:r>
                      <a:endParaRPr lang="it-IT" sz="12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b="1" dirty="0">
                          <a:effectLst/>
                        </a:rPr>
                        <a:t>55,4%</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011045735"/>
                  </a:ext>
                </a:extLst>
              </a:tr>
              <a:tr h="171450">
                <a:tc>
                  <a:txBody>
                    <a:bodyPr/>
                    <a:lstStyle/>
                    <a:p>
                      <a:pPr>
                        <a:lnSpc>
                          <a:spcPct val="107000"/>
                        </a:lnSpc>
                        <a:spcAft>
                          <a:spcPts val="800"/>
                        </a:spcAft>
                      </a:pPr>
                      <a:r>
                        <a:rPr lang="it-IT" sz="1200">
                          <a:effectLst/>
                        </a:rPr>
                        <a:t>Si è rivolto ai Serv. Soc. solo qualche volta (max 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a:effectLst/>
                        </a:rPr>
                        <a:t>22,5%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200">
                          <a:effectLst/>
                        </a:rPr>
                        <a:t>22,9%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200" b="1" i="1" dirty="0">
                          <a:effectLst/>
                        </a:rPr>
                        <a:t>111</a:t>
                      </a:r>
                      <a:endParaRPr lang="it-IT" sz="12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b="1" dirty="0">
                          <a:effectLst/>
                        </a:rPr>
                        <a:t>22,6%</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824574236"/>
                  </a:ext>
                </a:extLst>
              </a:tr>
              <a:tr h="171450">
                <a:tc>
                  <a:txBody>
                    <a:bodyPr/>
                    <a:lstStyle/>
                    <a:p>
                      <a:pPr>
                        <a:lnSpc>
                          <a:spcPct val="107000"/>
                        </a:lnSpc>
                        <a:spcAft>
                          <a:spcPts val="800"/>
                        </a:spcAft>
                      </a:pPr>
                      <a:r>
                        <a:rPr lang="it-IT" sz="1200" dirty="0">
                          <a:effectLst/>
                        </a:rPr>
                        <a:t>Si è rivolto ai </a:t>
                      </a:r>
                      <a:r>
                        <a:rPr lang="it-IT" sz="1200" dirty="0" err="1">
                          <a:effectLst/>
                        </a:rPr>
                        <a:t>Serv</a:t>
                      </a:r>
                      <a:r>
                        <a:rPr lang="it-IT" sz="1200" dirty="0">
                          <a:effectLst/>
                        </a:rPr>
                        <a:t>. </a:t>
                      </a:r>
                      <a:r>
                        <a:rPr lang="it-IT" sz="1200" dirty="0" err="1">
                          <a:effectLst/>
                        </a:rPr>
                        <a:t>Soc</a:t>
                      </a:r>
                      <a:r>
                        <a:rPr lang="it-IT" sz="1200" dirty="0">
                          <a:effectLst/>
                        </a:rPr>
                        <a:t>. diverse volte (più di 3)</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a:effectLst/>
                        </a:rPr>
                        <a:t>11,5%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200">
                          <a:effectLst/>
                        </a:rPr>
                        <a:t>7,6%</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200" b="1" i="1" dirty="0">
                          <a:effectLst/>
                        </a:rPr>
                        <a:t>51</a:t>
                      </a:r>
                      <a:endParaRPr lang="it-IT" sz="12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b="1" dirty="0">
                          <a:effectLst/>
                        </a:rPr>
                        <a:t>10,4%</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964063018"/>
                  </a:ext>
                </a:extLst>
              </a:tr>
              <a:tr h="171450">
                <a:tc>
                  <a:txBody>
                    <a:bodyPr/>
                    <a:lstStyle/>
                    <a:p>
                      <a:pPr>
                        <a:lnSpc>
                          <a:spcPct val="107000"/>
                        </a:lnSpc>
                        <a:spcAft>
                          <a:spcPts val="800"/>
                        </a:spcAft>
                      </a:pPr>
                      <a:r>
                        <a:rPr lang="it-IT" sz="1200">
                          <a:effectLst/>
                        </a:rPr>
                        <a:t>Si rivolge sistematicamente ai servizi sociali</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a:effectLst/>
                        </a:rPr>
                        <a:t>11,0%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200">
                          <a:effectLst/>
                        </a:rPr>
                        <a:t>13,2%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200" b="1" i="1" dirty="0">
                          <a:effectLst/>
                        </a:rPr>
                        <a:t>57</a:t>
                      </a:r>
                      <a:endParaRPr lang="it-IT" sz="12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b="1" dirty="0">
                          <a:effectLst/>
                        </a:rPr>
                        <a:t>11,6%</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171033776"/>
                  </a:ext>
                </a:extLst>
              </a:tr>
              <a:tr h="171450">
                <a:tc>
                  <a:txBody>
                    <a:bodyPr/>
                    <a:lstStyle/>
                    <a:p>
                      <a:pPr>
                        <a:lnSpc>
                          <a:spcPct val="107000"/>
                        </a:lnSpc>
                        <a:spcAft>
                          <a:spcPts val="800"/>
                        </a:spcAft>
                      </a:pPr>
                      <a:r>
                        <a:rPr lang="it-IT" sz="1200">
                          <a:effectLst/>
                        </a:rPr>
                        <a:t>Totale (VA)</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b="1" i="1">
                          <a:effectLst/>
                        </a:rPr>
                        <a:t>347</a:t>
                      </a:r>
                      <a:endParaRPr lang="it-IT" sz="1200" b="1" i="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b="1" i="1" dirty="0">
                          <a:effectLst/>
                        </a:rPr>
                        <a:t>144</a:t>
                      </a:r>
                      <a:endParaRPr lang="it-IT" sz="12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b="1" i="1" dirty="0">
                          <a:effectLst/>
                        </a:rPr>
                        <a:t>491</a:t>
                      </a:r>
                      <a:endParaRPr lang="it-IT" sz="12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b="1" dirty="0">
                          <a:effectLst/>
                        </a:rPr>
                        <a:t>100%</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910880275"/>
                  </a:ext>
                </a:extLst>
              </a:tr>
              <a:tr h="171450">
                <a:tc>
                  <a:txBody>
                    <a:bodyPr/>
                    <a:lstStyle/>
                    <a:p>
                      <a:pPr>
                        <a:lnSpc>
                          <a:spcPct val="107000"/>
                        </a:lnSpc>
                        <a:spcAft>
                          <a:spcPts val="800"/>
                        </a:spcAft>
                      </a:pPr>
                      <a:r>
                        <a:rPr lang="it-IT" sz="1200">
                          <a:effectLst/>
                        </a:rPr>
                        <a:t>Totale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b="1" dirty="0">
                          <a:effectLst/>
                        </a:rPr>
                        <a:t>70,7%</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b="1" dirty="0">
                          <a:effectLst/>
                        </a:rPr>
                        <a:t>29,3%</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b="1" dirty="0">
                          <a:effectLst/>
                        </a:rPr>
                        <a:t>100,0%</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200" dirty="0">
                          <a:effectLst/>
                        </a:rPr>
                        <a:t>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79789544"/>
                  </a:ext>
                </a:extLst>
              </a:tr>
            </a:tbl>
          </a:graphicData>
        </a:graphic>
      </p:graphicFrame>
    </p:spTree>
    <p:extLst>
      <p:ext uri="{BB962C8B-B14F-4D97-AF65-F5344CB8AC3E}">
        <p14:creationId xmlns:p14="http://schemas.microsoft.com/office/powerpoint/2010/main" val="3438218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1F5497F7-0F07-4C94-5E36-D759101AEEEE}"/>
              </a:ext>
            </a:extLst>
          </p:cNvPr>
          <p:cNvSpPr txBox="1"/>
          <p:nvPr/>
        </p:nvSpPr>
        <p:spPr>
          <a:xfrm>
            <a:off x="1120927" y="-454"/>
            <a:ext cx="10647247" cy="706347"/>
          </a:xfrm>
          <a:prstGeom prst="rect">
            <a:avLst/>
          </a:prstGeom>
          <a:noFill/>
        </p:spPr>
        <p:txBody>
          <a:bodyPr wrap="square">
            <a:spAutoFit/>
          </a:bodyPr>
          <a:lstStyle/>
          <a:p>
            <a:r>
              <a:rPr lang="it-IT" sz="3990" dirty="0">
                <a:solidFill>
                  <a:srgbClr val="10407A"/>
                </a:solidFill>
                <a:latin typeface="+mj-lt"/>
                <a:cs typeface="Arial" panose="020B0604020202020204" pitchFamily="34" charset="0"/>
              </a:rPr>
              <a:t>La fragilità di coloro che cercano lavoro</a:t>
            </a:r>
            <a:endParaRPr lang="it-IT" sz="3990" dirty="0"/>
          </a:p>
        </p:txBody>
      </p:sp>
      <p:pic>
        <p:nvPicPr>
          <p:cNvPr id="8" name="Elemento grafico 7" descr="Grafico periodico contorno">
            <a:extLst>
              <a:ext uri="{FF2B5EF4-FFF2-40B4-BE49-F238E27FC236}">
                <a16:creationId xmlns:a16="http://schemas.microsoft.com/office/drawing/2014/main" id="{FC52FF36-40D9-103E-1D36-51157638993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9560" y="-95010"/>
            <a:ext cx="1105572" cy="1105572"/>
          </a:xfrm>
          <a:prstGeom prst="rect">
            <a:avLst/>
          </a:prstGeom>
        </p:spPr>
      </p:pic>
      <p:sp>
        <p:nvSpPr>
          <p:cNvPr id="6" name="CasellaDiTesto 5">
            <a:extLst>
              <a:ext uri="{FF2B5EF4-FFF2-40B4-BE49-F238E27FC236}">
                <a16:creationId xmlns:a16="http://schemas.microsoft.com/office/drawing/2014/main" id="{BBA6AA31-347E-D1B4-1CE0-848A562365C8}"/>
              </a:ext>
            </a:extLst>
          </p:cNvPr>
          <p:cNvSpPr txBox="1"/>
          <p:nvPr/>
        </p:nvSpPr>
        <p:spPr>
          <a:xfrm>
            <a:off x="196935" y="3682725"/>
            <a:ext cx="11571239" cy="2389333"/>
          </a:xfrm>
          <a:prstGeom prst="rect">
            <a:avLst/>
          </a:prstGeom>
          <a:solidFill>
            <a:schemeClr val="accent1">
              <a:lumMod val="40000"/>
              <a:lumOff val="60000"/>
            </a:schemeClr>
          </a:solidFill>
        </p:spPr>
        <p:txBody>
          <a:bodyPr vert="horz" lIns="82918" tIns="41459" rIns="82918" bIns="41459" rtlCol="0">
            <a:noAutofit/>
          </a:bodyPr>
          <a:lstStyle>
            <a:defPPr>
              <a:defRPr lang="en-US"/>
            </a:defPPr>
            <a:lvl1pPr marL="342900" indent="-342900" algn="just">
              <a:spcBef>
                <a:spcPts val="1000"/>
              </a:spcBef>
              <a:spcAft>
                <a:spcPts val="0"/>
              </a:spcAft>
              <a:buClr>
                <a:schemeClr val="accent1"/>
              </a:buClr>
              <a:buSzPct val="80000"/>
              <a:buFont typeface="Wingdings 3" charset="2"/>
              <a:buChar char=""/>
              <a:defRPr sz="1600">
                <a:latin typeface="Calibri" panose="020F0502020204030204" pitchFamily="34" charset="0"/>
                <a:ea typeface="Calibri" panose="020F0502020204030204" pitchFamily="34" charset="0"/>
                <a:cs typeface="Times New Roman" panose="02020603050405020304" pitchFamily="18" charset="0"/>
              </a:defRPr>
            </a:lvl1pPr>
            <a:lvl2pPr marL="742950" indent="-285750">
              <a:spcBef>
                <a:spcPts val="1000"/>
              </a:spcBef>
              <a:spcAft>
                <a:spcPts val="0"/>
              </a:spcAft>
              <a:buClr>
                <a:schemeClr val="accent1"/>
              </a:buClr>
              <a:buSzPct val="80000"/>
              <a:buFont typeface="Wingdings 3" charset="2"/>
              <a:buChar char=""/>
              <a:defRPr sz="1600">
                <a:solidFill>
                  <a:schemeClr val="tx1">
                    <a:lumMod val="75000"/>
                    <a:lumOff val="25000"/>
                  </a:schemeClr>
                </a:solidFill>
              </a:defRPr>
            </a:lvl2pPr>
            <a:lvl3pPr marL="1143000" indent="-228600">
              <a:spcBef>
                <a:spcPts val="1000"/>
              </a:spcBef>
              <a:spcAft>
                <a:spcPts val="0"/>
              </a:spcAft>
              <a:buClr>
                <a:schemeClr val="accent1"/>
              </a:buClr>
              <a:buSzPct val="80000"/>
              <a:buFont typeface="Wingdings 3" charset="2"/>
              <a:buChar char=""/>
              <a:defRPr sz="1400">
                <a:solidFill>
                  <a:schemeClr val="tx1">
                    <a:lumMod val="75000"/>
                    <a:lumOff val="25000"/>
                  </a:schemeClr>
                </a:solidFill>
              </a:defRPr>
            </a:lvl3pPr>
            <a:lvl4pPr marL="1600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4pPr>
            <a:lvl5pPr marL="20574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5pPr>
            <a:lvl6pPr marL="25146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6pPr>
            <a:lvl7pPr marL="29718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7pPr>
            <a:lvl8pPr marL="34290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8pPr>
            <a:lvl9pPr marL="3886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9pPr>
          </a:lstStyle>
          <a:p>
            <a:r>
              <a:rPr lang="it-IT" dirty="0"/>
              <a:t>Nel 77,8% dei casi l’autovalutazione degli aderenti al cluster 4 valuta adeguata o molto adeguata la propria abitazione </a:t>
            </a:r>
            <a:r>
              <a:rPr lang="it-IT" dirty="0">
                <a:sym typeface="Wingdings" panose="05000000000000000000" pitchFamily="2" charset="2"/>
              </a:rPr>
              <a:t> non sembrano emergere particolari problemi abitativi nel territorio di riferimento</a:t>
            </a:r>
          </a:p>
          <a:p>
            <a:r>
              <a:rPr lang="it-IT" dirty="0"/>
              <a:t>Tuttavia, nel 22,2% dei membri del cluster 4 le valutazioni sull’adeguatezza della propria abitazione sono negative.</a:t>
            </a:r>
          </a:p>
          <a:p>
            <a:r>
              <a:rPr lang="it-IT" dirty="0"/>
              <a:t>I problemi abitativi sembrano caratterizzare più gli uomini (che nel 28,5% dei casi reputano la propria dimora inadeguata o molto inadeguata) che le donne (che si esprimono in termini negativi rispetto la propria abitazione nel 19,6% dei casi)</a:t>
            </a:r>
          </a:p>
          <a:p>
            <a:endParaRPr lang="it-IT" dirty="0"/>
          </a:p>
          <a:p>
            <a:endParaRPr lang="it-IT" dirty="0"/>
          </a:p>
          <a:p>
            <a:endParaRPr lang="it-IT" dirty="0"/>
          </a:p>
          <a:p>
            <a:endParaRPr lang="it-IT" dirty="0"/>
          </a:p>
          <a:p>
            <a:endParaRPr lang="it-IT" dirty="0"/>
          </a:p>
        </p:txBody>
      </p:sp>
      <p:sp>
        <p:nvSpPr>
          <p:cNvPr id="9" name="CasellaDiTesto 8">
            <a:extLst>
              <a:ext uri="{FF2B5EF4-FFF2-40B4-BE49-F238E27FC236}">
                <a16:creationId xmlns:a16="http://schemas.microsoft.com/office/drawing/2014/main" id="{B90B6FC0-388C-907D-DA33-BD5E97A8C1E9}"/>
              </a:ext>
            </a:extLst>
          </p:cNvPr>
          <p:cNvSpPr txBox="1"/>
          <p:nvPr/>
        </p:nvSpPr>
        <p:spPr>
          <a:xfrm>
            <a:off x="8471337" y="2890037"/>
            <a:ext cx="3384331" cy="261610"/>
          </a:xfrm>
          <a:prstGeom prst="rect">
            <a:avLst/>
          </a:prstGeom>
          <a:noFill/>
        </p:spPr>
        <p:txBody>
          <a:bodyPr wrap="square">
            <a:spAutoFit/>
          </a:bodyPr>
          <a:lstStyle/>
          <a:p>
            <a:pPr algn="r"/>
            <a:r>
              <a:rPr lang="it-IT" sz="1100" i="1" dirty="0">
                <a:effectLst/>
                <a:latin typeface="Calibri" panose="020F0502020204030204" pitchFamily="34" charset="0"/>
                <a:ea typeface="Calibri" panose="020F0502020204030204" pitchFamily="34" charset="0"/>
                <a:cs typeface="Times New Roman" panose="02020603050405020304" pitchFamily="18" charset="0"/>
              </a:rPr>
              <a:t>Fonte: Elaborazioni Pin </a:t>
            </a:r>
            <a:r>
              <a:rPr lang="it-IT" sz="1100" i="1" dirty="0" err="1">
                <a:effectLst/>
                <a:latin typeface="Calibri" panose="020F0502020204030204" pitchFamily="34" charset="0"/>
                <a:ea typeface="Calibri" panose="020F0502020204030204" pitchFamily="34" charset="0"/>
                <a:cs typeface="Times New Roman" panose="02020603050405020304" pitchFamily="18" charset="0"/>
              </a:rPr>
              <a:t>scarl</a:t>
            </a:r>
            <a:r>
              <a:rPr lang="it-IT" sz="1100" i="1" dirty="0">
                <a:effectLst/>
                <a:latin typeface="Calibri" panose="020F0502020204030204" pitchFamily="34" charset="0"/>
                <a:ea typeface="Calibri" panose="020F0502020204030204" pitchFamily="34" charset="0"/>
                <a:cs typeface="Times New Roman" panose="02020603050405020304" pitchFamily="18" charset="0"/>
              </a:rPr>
              <a:t> su dati Regione Lombardia</a:t>
            </a:r>
            <a:endParaRPr lang="it-IT" sz="1100" i="1" dirty="0"/>
          </a:p>
        </p:txBody>
      </p:sp>
      <p:sp>
        <p:nvSpPr>
          <p:cNvPr id="15" name="CasellaDiTesto 14">
            <a:extLst>
              <a:ext uri="{FF2B5EF4-FFF2-40B4-BE49-F238E27FC236}">
                <a16:creationId xmlns:a16="http://schemas.microsoft.com/office/drawing/2014/main" id="{62805DE2-42BE-ADD5-4AE1-0D951453C53A}"/>
              </a:ext>
            </a:extLst>
          </p:cNvPr>
          <p:cNvSpPr txBox="1"/>
          <p:nvPr/>
        </p:nvSpPr>
        <p:spPr>
          <a:xfrm>
            <a:off x="90914" y="785942"/>
            <a:ext cx="11453492" cy="427168"/>
          </a:xfrm>
          <a:prstGeom prst="rect">
            <a:avLst/>
          </a:prstGeom>
          <a:noFill/>
        </p:spPr>
        <p:txBody>
          <a:bodyPr wrap="square">
            <a:spAutoFit/>
          </a:bodyPr>
          <a:lstStyle/>
          <a:p>
            <a:r>
              <a:rPr lang="it-IT" sz="2176" b="1" dirty="0">
                <a:solidFill>
                  <a:srgbClr val="00B0F0"/>
                </a:solidFill>
                <a:latin typeface="Calibri" panose="020F0502020204030204" pitchFamily="34" charset="0"/>
                <a:ea typeface="+mj-ea"/>
                <a:cs typeface="Calibri" panose="020F0502020204030204" pitchFamily="34" charset="0"/>
              </a:rPr>
              <a:t>La condizione abitativa</a:t>
            </a:r>
          </a:p>
        </p:txBody>
      </p:sp>
      <p:sp>
        <p:nvSpPr>
          <p:cNvPr id="4" name="CasellaDiTesto 3">
            <a:extLst>
              <a:ext uri="{FF2B5EF4-FFF2-40B4-BE49-F238E27FC236}">
                <a16:creationId xmlns:a16="http://schemas.microsoft.com/office/drawing/2014/main" id="{302092B3-209F-951A-EA09-0D68A753F2B8}"/>
              </a:ext>
            </a:extLst>
          </p:cNvPr>
          <p:cNvSpPr txBox="1"/>
          <p:nvPr/>
        </p:nvSpPr>
        <p:spPr>
          <a:xfrm>
            <a:off x="101424" y="1233899"/>
            <a:ext cx="9725748" cy="265457"/>
          </a:xfrm>
          <a:prstGeom prst="rect">
            <a:avLst/>
          </a:prstGeom>
          <a:noFill/>
        </p:spPr>
        <p:txBody>
          <a:bodyPr wrap="square">
            <a:spAutoFit/>
          </a:bodyPr>
          <a:lstStyle/>
          <a:p>
            <a:pPr>
              <a:lnSpc>
                <a:spcPct val="107000"/>
              </a:lnSpc>
              <a:spcAft>
                <a:spcPts val="800"/>
              </a:spcAft>
            </a:pPr>
            <a:r>
              <a:rPr lang="it-IT" sz="1100" b="1" dirty="0">
                <a:effectLst/>
                <a:latin typeface="Calibri" panose="020F0502020204030204" pitchFamily="34" charset="0"/>
                <a:ea typeface="Calibri" panose="020F0502020204030204" pitchFamily="34" charset="0"/>
                <a:cs typeface="Times New Roman" panose="02020603050405020304" pitchFamily="18" charset="0"/>
              </a:rPr>
              <a:t>Distribuzione dei soggetti inseriti nel cluster 4, per stato condizione abitativa</a:t>
            </a:r>
            <a:r>
              <a:rPr lang="it-IT" sz="1100" dirty="0">
                <a:effectLst/>
                <a:latin typeface="Calibri" panose="020F0502020204030204" pitchFamily="34" charset="0"/>
                <a:ea typeface="Calibri" panose="020F0502020204030204" pitchFamily="34" charset="0"/>
                <a:cs typeface="Times New Roman" panose="02020603050405020304" pitchFamily="18" charset="0"/>
              </a:rPr>
              <a:t>.</a:t>
            </a:r>
          </a:p>
        </p:txBody>
      </p:sp>
      <p:graphicFrame>
        <p:nvGraphicFramePr>
          <p:cNvPr id="2" name="Tabella 1">
            <a:extLst>
              <a:ext uri="{FF2B5EF4-FFF2-40B4-BE49-F238E27FC236}">
                <a16:creationId xmlns:a16="http://schemas.microsoft.com/office/drawing/2014/main" id="{F50F2CD0-1E61-F8E3-1DDB-729A1AA65B5C}"/>
              </a:ext>
            </a:extLst>
          </p:cNvPr>
          <p:cNvGraphicFramePr>
            <a:graphicFrameLocks noGrp="1"/>
          </p:cNvGraphicFramePr>
          <p:nvPr>
            <p:extLst>
              <p:ext uri="{D42A27DB-BD31-4B8C-83A1-F6EECF244321}">
                <p14:modId xmlns:p14="http://schemas.microsoft.com/office/powerpoint/2010/main" val="3782622192"/>
              </p:ext>
            </p:extLst>
          </p:nvPr>
        </p:nvGraphicFramePr>
        <p:xfrm>
          <a:off x="196935" y="1513865"/>
          <a:ext cx="11571240" cy="1376172"/>
        </p:xfrm>
        <a:graphic>
          <a:graphicData uri="http://schemas.openxmlformats.org/drawingml/2006/table">
            <a:tbl>
              <a:tblPr firstRow="1" firstCol="1" bandRow="1">
                <a:tableStyleId>{5C22544A-7EE6-4342-B048-85BDC9FD1C3A}</a:tableStyleId>
              </a:tblPr>
              <a:tblGrid>
                <a:gridCol w="4334586">
                  <a:extLst>
                    <a:ext uri="{9D8B030D-6E8A-4147-A177-3AD203B41FA5}">
                      <a16:colId xmlns:a16="http://schemas.microsoft.com/office/drawing/2014/main" val="2952618920"/>
                    </a:ext>
                  </a:extLst>
                </a:gridCol>
                <a:gridCol w="1809742">
                  <a:extLst>
                    <a:ext uri="{9D8B030D-6E8A-4147-A177-3AD203B41FA5}">
                      <a16:colId xmlns:a16="http://schemas.microsoft.com/office/drawing/2014/main" val="118946663"/>
                    </a:ext>
                  </a:extLst>
                </a:gridCol>
                <a:gridCol w="1809742">
                  <a:extLst>
                    <a:ext uri="{9D8B030D-6E8A-4147-A177-3AD203B41FA5}">
                      <a16:colId xmlns:a16="http://schemas.microsoft.com/office/drawing/2014/main" val="3744764699"/>
                    </a:ext>
                  </a:extLst>
                </a:gridCol>
                <a:gridCol w="1809742">
                  <a:extLst>
                    <a:ext uri="{9D8B030D-6E8A-4147-A177-3AD203B41FA5}">
                      <a16:colId xmlns:a16="http://schemas.microsoft.com/office/drawing/2014/main" val="2675193287"/>
                    </a:ext>
                  </a:extLst>
                </a:gridCol>
                <a:gridCol w="1807428">
                  <a:extLst>
                    <a:ext uri="{9D8B030D-6E8A-4147-A177-3AD203B41FA5}">
                      <a16:colId xmlns:a16="http://schemas.microsoft.com/office/drawing/2014/main" val="2444903805"/>
                    </a:ext>
                  </a:extLst>
                </a:gridCol>
              </a:tblGrid>
              <a:tr h="182880">
                <a:tc>
                  <a:txBody>
                    <a:bodyPr/>
                    <a:lstStyle/>
                    <a:p>
                      <a:pPr marR="62865" algn="ctr">
                        <a:lnSpc>
                          <a:spcPct val="107000"/>
                        </a:lnSpc>
                        <a:spcAft>
                          <a:spcPts val="800"/>
                        </a:spcAft>
                      </a:pPr>
                      <a:r>
                        <a:rPr lang="it-IT" sz="1200">
                          <a:effectLst/>
                        </a:rPr>
                        <a:t>Valutazione della condizione abitativa</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marR="62865" algn="ctr">
                        <a:lnSpc>
                          <a:spcPct val="107000"/>
                        </a:lnSpc>
                        <a:spcAft>
                          <a:spcPts val="800"/>
                        </a:spcAft>
                      </a:pPr>
                      <a:r>
                        <a:rPr lang="it-IT" sz="1200">
                          <a:effectLst/>
                        </a:rPr>
                        <a:t>F</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marR="62865" algn="ctr">
                        <a:lnSpc>
                          <a:spcPct val="107000"/>
                        </a:lnSpc>
                        <a:spcAft>
                          <a:spcPts val="800"/>
                        </a:spcAft>
                      </a:pPr>
                      <a:r>
                        <a:rPr lang="it-IT" sz="1200">
                          <a:effectLst/>
                        </a:rPr>
                        <a:t>M</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marR="62865" algn="ctr">
                        <a:lnSpc>
                          <a:spcPct val="107000"/>
                        </a:lnSpc>
                        <a:spcAft>
                          <a:spcPts val="800"/>
                        </a:spcAft>
                      </a:pPr>
                      <a:r>
                        <a:rPr lang="it-IT" sz="1200">
                          <a:effectLst/>
                        </a:rPr>
                        <a:t>Totale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marR="62865" algn="ctr">
                        <a:lnSpc>
                          <a:spcPct val="107000"/>
                        </a:lnSpc>
                        <a:spcAft>
                          <a:spcPts val="800"/>
                        </a:spcAft>
                      </a:pPr>
                      <a:r>
                        <a:rPr lang="it-IT" sz="1200">
                          <a:effectLst/>
                        </a:rPr>
                        <a:t>Totale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579056799"/>
                  </a:ext>
                </a:extLst>
              </a:tr>
              <a:tr h="182880">
                <a:tc>
                  <a:txBody>
                    <a:bodyPr/>
                    <a:lstStyle/>
                    <a:p>
                      <a:pPr marR="62865">
                        <a:lnSpc>
                          <a:spcPct val="107000"/>
                        </a:lnSpc>
                        <a:spcAft>
                          <a:spcPts val="800"/>
                        </a:spcAft>
                      </a:pPr>
                      <a:r>
                        <a:rPr lang="it-IT" sz="1200">
                          <a:effectLst/>
                        </a:rPr>
                        <a:t>Molto adeguata</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marR="28575" algn="r">
                        <a:lnSpc>
                          <a:spcPct val="107000"/>
                        </a:lnSpc>
                        <a:spcAft>
                          <a:spcPts val="800"/>
                        </a:spcAft>
                      </a:pPr>
                      <a:r>
                        <a:rPr lang="it-IT" sz="1200">
                          <a:effectLst/>
                        </a:rPr>
                        <a:t>6,9%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marR="28575" algn="r">
                        <a:lnSpc>
                          <a:spcPct val="107000"/>
                        </a:lnSpc>
                        <a:spcAft>
                          <a:spcPts val="800"/>
                        </a:spcAft>
                      </a:pPr>
                      <a:r>
                        <a:rPr lang="it-IT" sz="1200">
                          <a:effectLst/>
                        </a:rPr>
                        <a:t>5,6%</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marR="28575" algn="r">
                        <a:lnSpc>
                          <a:spcPct val="107000"/>
                        </a:lnSpc>
                        <a:spcAft>
                          <a:spcPts val="800"/>
                        </a:spcAft>
                      </a:pPr>
                      <a:r>
                        <a:rPr lang="it-IT" sz="1200" b="1" i="1" dirty="0">
                          <a:effectLst/>
                        </a:rPr>
                        <a:t>32</a:t>
                      </a:r>
                      <a:endParaRPr lang="it-IT" sz="12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marR="28575" algn="r">
                        <a:lnSpc>
                          <a:spcPct val="107000"/>
                        </a:lnSpc>
                        <a:spcAft>
                          <a:spcPts val="800"/>
                        </a:spcAft>
                      </a:pPr>
                      <a:r>
                        <a:rPr lang="it-IT" sz="1200" b="1">
                          <a:effectLst/>
                        </a:rPr>
                        <a:t>6,5%</a:t>
                      </a:r>
                      <a:endParaRPr lang="it-IT" sz="1200" b="1">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2914784477"/>
                  </a:ext>
                </a:extLst>
              </a:tr>
              <a:tr h="182880">
                <a:tc>
                  <a:txBody>
                    <a:bodyPr/>
                    <a:lstStyle/>
                    <a:p>
                      <a:pPr marR="62865">
                        <a:lnSpc>
                          <a:spcPct val="107000"/>
                        </a:lnSpc>
                        <a:spcAft>
                          <a:spcPts val="800"/>
                        </a:spcAft>
                      </a:pPr>
                      <a:r>
                        <a:rPr lang="it-IT" sz="1200">
                          <a:effectLst/>
                        </a:rPr>
                        <a:t>Adeguata</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marR="28575" algn="r">
                        <a:lnSpc>
                          <a:spcPct val="107000"/>
                        </a:lnSpc>
                        <a:spcAft>
                          <a:spcPts val="800"/>
                        </a:spcAft>
                      </a:pPr>
                      <a:r>
                        <a:rPr lang="it-IT" sz="1200">
                          <a:effectLst/>
                        </a:rPr>
                        <a:t>73,5%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marR="28575" algn="r">
                        <a:lnSpc>
                          <a:spcPct val="107000"/>
                        </a:lnSpc>
                        <a:spcAft>
                          <a:spcPts val="800"/>
                        </a:spcAft>
                      </a:pPr>
                      <a:r>
                        <a:rPr lang="it-IT" sz="1200">
                          <a:effectLst/>
                        </a:rPr>
                        <a:t>66,0%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marR="28575" algn="r">
                        <a:lnSpc>
                          <a:spcPct val="107000"/>
                        </a:lnSpc>
                        <a:spcAft>
                          <a:spcPts val="800"/>
                        </a:spcAft>
                      </a:pPr>
                      <a:r>
                        <a:rPr lang="it-IT" sz="1200" b="1" i="1" dirty="0">
                          <a:effectLst/>
                        </a:rPr>
                        <a:t>350</a:t>
                      </a:r>
                      <a:endParaRPr lang="it-IT" sz="12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marR="28575" algn="r">
                        <a:lnSpc>
                          <a:spcPct val="107000"/>
                        </a:lnSpc>
                        <a:spcAft>
                          <a:spcPts val="800"/>
                        </a:spcAft>
                      </a:pPr>
                      <a:r>
                        <a:rPr lang="it-IT" sz="1200" b="1">
                          <a:effectLst/>
                        </a:rPr>
                        <a:t>71,3%</a:t>
                      </a:r>
                      <a:endParaRPr lang="it-IT" sz="1200" b="1">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550106994"/>
                  </a:ext>
                </a:extLst>
              </a:tr>
              <a:tr h="182880">
                <a:tc>
                  <a:txBody>
                    <a:bodyPr/>
                    <a:lstStyle/>
                    <a:p>
                      <a:pPr marR="62865">
                        <a:lnSpc>
                          <a:spcPct val="107000"/>
                        </a:lnSpc>
                        <a:spcAft>
                          <a:spcPts val="800"/>
                        </a:spcAft>
                      </a:pPr>
                      <a:r>
                        <a:rPr lang="it-IT" sz="1200">
                          <a:effectLst/>
                        </a:rPr>
                        <a:t>Inadeguata</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marR="28575" algn="r">
                        <a:lnSpc>
                          <a:spcPct val="107000"/>
                        </a:lnSpc>
                        <a:spcAft>
                          <a:spcPts val="800"/>
                        </a:spcAft>
                      </a:pPr>
                      <a:r>
                        <a:rPr lang="it-IT" sz="1200">
                          <a:effectLst/>
                        </a:rPr>
                        <a:t>17,0%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marR="28575" algn="r">
                        <a:lnSpc>
                          <a:spcPct val="107000"/>
                        </a:lnSpc>
                        <a:spcAft>
                          <a:spcPts val="800"/>
                        </a:spcAft>
                      </a:pPr>
                      <a:r>
                        <a:rPr lang="it-IT" sz="1200">
                          <a:effectLst/>
                        </a:rPr>
                        <a:t>24,3%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marR="28575" algn="r">
                        <a:lnSpc>
                          <a:spcPct val="107000"/>
                        </a:lnSpc>
                        <a:spcAft>
                          <a:spcPts val="800"/>
                        </a:spcAft>
                      </a:pPr>
                      <a:r>
                        <a:rPr lang="it-IT" sz="1200" b="1" i="1" dirty="0">
                          <a:effectLst/>
                        </a:rPr>
                        <a:t>94</a:t>
                      </a:r>
                      <a:endParaRPr lang="it-IT" sz="12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marR="28575" algn="r">
                        <a:lnSpc>
                          <a:spcPct val="107000"/>
                        </a:lnSpc>
                        <a:spcAft>
                          <a:spcPts val="800"/>
                        </a:spcAft>
                      </a:pPr>
                      <a:r>
                        <a:rPr lang="it-IT" sz="1200" b="1">
                          <a:effectLst/>
                        </a:rPr>
                        <a:t>19,1%</a:t>
                      </a:r>
                      <a:endParaRPr lang="it-IT" sz="1200" b="1">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2450254102"/>
                  </a:ext>
                </a:extLst>
              </a:tr>
              <a:tr h="182880">
                <a:tc>
                  <a:txBody>
                    <a:bodyPr/>
                    <a:lstStyle/>
                    <a:p>
                      <a:pPr marR="62865">
                        <a:lnSpc>
                          <a:spcPct val="107000"/>
                        </a:lnSpc>
                        <a:spcAft>
                          <a:spcPts val="800"/>
                        </a:spcAft>
                      </a:pPr>
                      <a:r>
                        <a:rPr lang="it-IT" sz="1200">
                          <a:effectLst/>
                        </a:rPr>
                        <a:t>Molto inadeguata / senza dimora</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marR="28575" algn="r">
                        <a:lnSpc>
                          <a:spcPct val="107000"/>
                        </a:lnSpc>
                        <a:spcAft>
                          <a:spcPts val="800"/>
                        </a:spcAft>
                      </a:pPr>
                      <a:r>
                        <a:rPr lang="it-IT" sz="1200" dirty="0">
                          <a:effectLst/>
                        </a:rPr>
                        <a:t>2,6%</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marR="28575" algn="r">
                        <a:lnSpc>
                          <a:spcPct val="107000"/>
                        </a:lnSpc>
                        <a:spcAft>
                          <a:spcPts val="800"/>
                        </a:spcAft>
                      </a:pPr>
                      <a:r>
                        <a:rPr lang="it-IT" sz="1200" dirty="0">
                          <a:effectLst/>
                        </a:rPr>
                        <a:t>4,2%</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marR="28575" algn="r">
                        <a:lnSpc>
                          <a:spcPct val="107000"/>
                        </a:lnSpc>
                        <a:spcAft>
                          <a:spcPts val="800"/>
                        </a:spcAft>
                      </a:pPr>
                      <a:r>
                        <a:rPr lang="it-IT" sz="1200" b="1" i="1" dirty="0">
                          <a:effectLst/>
                        </a:rPr>
                        <a:t>15</a:t>
                      </a:r>
                      <a:endParaRPr lang="it-IT" sz="12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marR="28575" algn="r">
                        <a:lnSpc>
                          <a:spcPct val="107000"/>
                        </a:lnSpc>
                        <a:spcAft>
                          <a:spcPts val="800"/>
                        </a:spcAft>
                      </a:pPr>
                      <a:r>
                        <a:rPr lang="it-IT" sz="1200" b="1" dirty="0">
                          <a:effectLst/>
                        </a:rPr>
                        <a:t>3,1%</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2494482834"/>
                  </a:ext>
                </a:extLst>
              </a:tr>
              <a:tr h="182880">
                <a:tc>
                  <a:txBody>
                    <a:bodyPr/>
                    <a:lstStyle/>
                    <a:p>
                      <a:pPr marR="62865">
                        <a:lnSpc>
                          <a:spcPct val="107000"/>
                        </a:lnSpc>
                        <a:spcAft>
                          <a:spcPts val="800"/>
                        </a:spcAft>
                      </a:pPr>
                      <a:r>
                        <a:rPr lang="it-IT" sz="1200">
                          <a:effectLst/>
                        </a:rPr>
                        <a:t>Totale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marR="28575" algn="r">
                        <a:lnSpc>
                          <a:spcPct val="107000"/>
                        </a:lnSpc>
                        <a:spcAft>
                          <a:spcPts val="800"/>
                        </a:spcAft>
                      </a:pPr>
                      <a:r>
                        <a:rPr lang="it-IT" sz="1200" b="1" i="1" dirty="0">
                          <a:effectLst/>
                        </a:rPr>
                        <a:t>347</a:t>
                      </a:r>
                      <a:endParaRPr lang="it-IT" sz="12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marR="28575" algn="r">
                        <a:lnSpc>
                          <a:spcPct val="107000"/>
                        </a:lnSpc>
                        <a:spcAft>
                          <a:spcPts val="800"/>
                        </a:spcAft>
                      </a:pPr>
                      <a:r>
                        <a:rPr lang="it-IT" sz="1200" b="1" i="1" dirty="0">
                          <a:effectLst/>
                        </a:rPr>
                        <a:t>144</a:t>
                      </a:r>
                      <a:endParaRPr lang="it-IT" sz="12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marR="28575" algn="r">
                        <a:lnSpc>
                          <a:spcPct val="107000"/>
                        </a:lnSpc>
                        <a:spcAft>
                          <a:spcPts val="800"/>
                        </a:spcAft>
                      </a:pPr>
                      <a:r>
                        <a:rPr lang="it-IT" sz="1200" b="1" i="1" dirty="0">
                          <a:effectLst/>
                        </a:rPr>
                        <a:t>491</a:t>
                      </a:r>
                      <a:endParaRPr lang="it-IT" sz="12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marR="28575" algn="r">
                        <a:lnSpc>
                          <a:spcPct val="107000"/>
                        </a:lnSpc>
                        <a:spcAft>
                          <a:spcPts val="800"/>
                        </a:spcAft>
                      </a:pPr>
                      <a:r>
                        <a:rPr lang="it-IT" sz="1200" b="1" dirty="0">
                          <a:effectLst/>
                        </a:rPr>
                        <a:t>100,0%</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3086957761"/>
                  </a:ext>
                </a:extLst>
              </a:tr>
              <a:tr h="182880">
                <a:tc>
                  <a:txBody>
                    <a:bodyPr/>
                    <a:lstStyle/>
                    <a:p>
                      <a:pPr marR="62865">
                        <a:lnSpc>
                          <a:spcPct val="107000"/>
                        </a:lnSpc>
                        <a:spcAft>
                          <a:spcPts val="800"/>
                        </a:spcAft>
                      </a:pPr>
                      <a:r>
                        <a:rPr lang="it-IT" sz="1200">
                          <a:effectLst/>
                        </a:rPr>
                        <a:t>Totale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marR="28575" algn="r">
                        <a:lnSpc>
                          <a:spcPct val="107000"/>
                        </a:lnSpc>
                        <a:spcAft>
                          <a:spcPts val="800"/>
                        </a:spcAft>
                      </a:pPr>
                      <a:r>
                        <a:rPr lang="it-IT" sz="1200" b="1">
                          <a:effectLst/>
                        </a:rPr>
                        <a:t>70,7%</a:t>
                      </a:r>
                      <a:endParaRPr lang="it-IT" sz="1200" b="1">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marR="28575" algn="r">
                        <a:lnSpc>
                          <a:spcPct val="107000"/>
                        </a:lnSpc>
                        <a:spcAft>
                          <a:spcPts val="800"/>
                        </a:spcAft>
                      </a:pPr>
                      <a:r>
                        <a:rPr lang="it-IT" sz="1200" b="1">
                          <a:effectLst/>
                        </a:rPr>
                        <a:t>29,3%</a:t>
                      </a:r>
                      <a:endParaRPr lang="it-IT" sz="1200" b="1">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marR="28575" algn="r">
                        <a:lnSpc>
                          <a:spcPct val="107000"/>
                        </a:lnSpc>
                        <a:spcAft>
                          <a:spcPts val="800"/>
                        </a:spcAft>
                      </a:pPr>
                      <a:r>
                        <a:rPr lang="it-IT" sz="1200" b="1" dirty="0">
                          <a:effectLst/>
                        </a:rPr>
                        <a:t>100,0%</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marR="28575" algn="r">
                        <a:lnSpc>
                          <a:spcPct val="107000"/>
                        </a:lnSpc>
                        <a:spcAft>
                          <a:spcPts val="800"/>
                        </a:spcAft>
                      </a:pPr>
                      <a:r>
                        <a:rPr lang="it-IT" sz="1200" dirty="0">
                          <a:effectLst/>
                        </a:rPr>
                        <a:t>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3068671007"/>
                  </a:ext>
                </a:extLst>
              </a:tr>
            </a:tbl>
          </a:graphicData>
        </a:graphic>
      </p:graphicFrame>
    </p:spTree>
    <p:extLst>
      <p:ext uri="{BB962C8B-B14F-4D97-AF65-F5344CB8AC3E}">
        <p14:creationId xmlns:p14="http://schemas.microsoft.com/office/powerpoint/2010/main" val="86829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1F5497F7-0F07-4C94-5E36-D759101AEEEE}"/>
              </a:ext>
            </a:extLst>
          </p:cNvPr>
          <p:cNvSpPr txBox="1"/>
          <p:nvPr/>
        </p:nvSpPr>
        <p:spPr>
          <a:xfrm>
            <a:off x="1120927" y="-454"/>
            <a:ext cx="10647247" cy="706347"/>
          </a:xfrm>
          <a:prstGeom prst="rect">
            <a:avLst/>
          </a:prstGeom>
          <a:noFill/>
        </p:spPr>
        <p:txBody>
          <a:bodyPr wrap="square">
            <a:spAutoFit/>
          </a:bodyPr>
          <a:lstStyle/>
          <a:p>
            <a:r>
              <a:rPr lang="it-IT" sz="3990" dirty="0">
                <a:solidFill>
                  <a:srgbClr val="10407A"/>
                </a:solidFill>
                <a:latin typeface="+mj-lt"/>
                <a:cs typeface="Arial" panose="020B0604020202020204" pitchFamily="34" charset="0"/>
              </a:rPr>
              <a:t>La fragilità di coloro che cercano lavoro</a:t>
            </a:r>
            <a:endParaRPr lang="it-IT" sz="3990" dirty="0"/>
          </a:p>
        </p:txBody>
      </p:sp>
      <p:pic>
        <p:nvPicPr>
          <p:cNvPr id="8" name="Elemento grafico 7" descr="Grafico periodico contorno">
            <a:extLst>
              <a:ext uri="{FF2B5EF4-FFF2-40B4-BE49-F238E27FC236}">
                <a16:creationId xmlns:a16="http://schemas.microsoft.com/office/drawing/2014/main" id="{FC52FF36-40D9-103E-1D36-51157638993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9560" y="-95010"/>
            <a:ext cx="1105572" cy="1105572"/>
          </a:xfrm>
          <a:prstGeom prst="rect">
            <a:avLst/>
          </a:prstGeom>
        </p:spPr>
      </p:pic>
      <p:sp>
        <p:nvSpPr>
          <p:cNvPr id="6" name="CasellaDiTesto 5">
            <a:extLst>
              <a:ext uri="{FF2B5EF4-FFF2-40B4-BE49-F238E27FC236}">
                <a16:creationId xmlns:a16="http://schemas.microsoft.com/office/drawing/2014/main" id="{BBA6AA31-347E-D1B4-1CE0-848A562365C8}"/>
              </a:ext>
            </a:extLst>
          </p:cNvPr>
          <p:cNvSpPr txBox="1"/>
          <p:nvPr/>
        </p:nvSpPr>
        <p:spPr>
          <a:xfrm>
            <a:off x="149179" y="1255150"/>
            <a:ext cx="11893641" cy="5441485"/>
          </a:xfrm>
          <a:prstGeom prst="rect">
            <a:avLst/>
          </a:prstGeom>
          <a:solidFill>
            <a:schemeClr val="accent1">
              <a:lumMod val="40000"/>
              <a:lumOff val="60000"/>
            </a:schemeClr>
          </a:solidFill>
        </p:spPr>
        <p:txBody>
          <a:bodyPr vert="horz" lIns="82918" tIns="41459" rIns="82918" bIns="41459" rtlCol="0">
            <a:noAutofit/>
          </a:bodyPr>
          <a:lstStyle>
            <a:defPPr>
              <a:defRPr lang="en-US"/>
            </a:defPPr>
            <a:lvl1pPr marL="342900" indent="-342900" algn="just">
              <a:spcBef>
                <a:spcPts val="1000"/>
              </a:spcBef>
              <a:spcAft>
                <a:spcPts val="0"/>
              </a:spcAft>
              <a:buClr>
                <a:schemeClr val="accent1"/>
              </a:buClr>
              <a:buSzPct val="80000"/>
              <a:buFont typeface="Wingdings 3" charset="2"/>
              <a:buChar char=""/>
              <a:defRPr sz="1600">
                <a:latin typeface="Calibri" panose="020F0502020204030204" pitchFamily="34" charset="0"/>
                <a:ea typeface="Calibri" panose="020F0502020204030204" pitchFamily="34" charset="0"/>
                <a:cs typeface="Times New Roman" panose="02020603050405020304" pitchFamily="18" charset="0"/>
              </a:defRPr>
            </a:lvl1pPr>
            <a:lvl2pPr marL="742950" indent="-285750">
              <a:spcBef>
                <a:spcPts val="1000"/>
              </a:spcBef>
              <a:spcAft>
                <a:spcPts val="0"/>
              </a:spcAft>
              <a:buClr>
                <a:schemeClr val="accent1"/>
              </a:buClr>
              <a:buSzPct val="80000"/>
              <a:buFont typeface="Wingdings 3" charset="2"/>
              <a:buChar char=""/>
              <a:defRPr sz="1600">
                <a:solidFill>
                  <a:schemeClr val="tx1">
                    <a:lumMod val="75000"/>
                    <a:lumOff val="25000"/>
                  </a:schemeClr>
                </a:solidFill>
              </a:defRPr>
            </a:lvl2pPr>
            <a:lvl3pPr marL="1143000" indent="-228600">
              <a:spcBef>
                <a:spcPts val="1000"/>
              </a:spcBef>
              <a:spcAft>
                <a:spcPts val="0"/>
              </a:spcAft>
              <a:buClr>
                <a:schemeClr val="accent1"/>
              </a:buClr>
              <a:buSzPct val="80000"/>
              <a:buFont typeface="Wingdings 3" charset="2"/>
              <a:buChar char=""/>
              <a:defRPr sz="1400">
                <a:solidFill>
                  <a:schemeClr val="tx1">
                    <a:lumMod val="75000"/>
                    <a:lumOff val="25000"/>
                  </a:schemeClr>
                </a:solidFill>
              </a:defRPr>
            </a:lvl3pPr>
            <a:lvl4pPr marL="1600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4pPr>
            <a:lvl5pPr marL="20574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5pPr>
            <a:lvl6pPr marL="25146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6pPr>
            <a:lvl7pPr marL="29718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7pPr>
            <a:lvl8pPr marL="34290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8pPr>
            <a:lvl9pPr marL="3886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9pPr>
          </a:lstStyle>
          <a:p>
            <a:pPr marL="0" indent="0">
              <a:buNone/>
            </a:pPr>
            <a:r>
              <a:rPr lang="it-IT" sz="1400" b="1" dirty="0"/>
              <a:t>Dai dati riportati nelle slides precedenti è possibile rappresentare le caratteristiche dei soggetti fragili aderenti al cluster 4  di GOL della Provincia di Monza Brianza:</a:t>
            </a:r>
          </a:p>
          <a:p>
            <a:r>
              <a:rPr lang="it-IT" sz="1400" dirty="0"/>
              <a:t>Si tratta di soggetti con basso reddito </a:t>
            </a:r>
            <a:r>
              <a:rPr lang="it-IT" sz="1400" dirty="0">
                <a:sym typeface="Wingdings" panose="05000000000000000000" pitchFamily="2" charset="2"/>
              </a:rPr>
              <a:t> </a:t>
            </a:r>
            <a:r>
              <a:rPr lang="it-IT" sz="1400" dirty="0"/>
              <a:t>la maggioranza risulta percettrice del Reddito di Cittadinanza e – comunque – raramente il nucleo familiare a cui i lavoratori appartengono supera un’entrata complessiva di 1.500 euro (questa condizione caratterizza il 37% di coloro che hanno 2 o più familiari a carico)</a:t>
            </a:r>
          </a:p>
          <a:p>
            <a:r>
              <a:rPr lang="it-IT" sz="1400" dirty="0"/>
              <a:t>Si tratta di soggetti che appartengono a famiglie che, in molti casi, vivono in affitto (o subaffitto), anche se il possesso della propria abitazione sia una caratteristica abbastanza diffusa nella popolazione</a:t>
            </a:r>
          </a:p>
          <a:p>
            <a:r>
              <a:rPr lang="it-IT" sz="1400" dirty="0"/>
              <a:t>La fragilità economica (che pure c’è) non sembra declinarsi in situazioni debitorie gravi (se non per una consistente minoranza, il 20,6%)</a:t>
            </a:r>
          </a:p>
          <a:p>
            <a:r>
              <a:rPr lang="it-IT" sz="1400" dirty="0"/>
              <a:t>I carichi familiari dei soggetti fragili, nella maggioranza dei casi, sono inesistenti (nessuna persona a carico), oppure appartengono a nuclei familiari in cui sono presenti altre 2 persone (di solito moglie e figlio).</a:t>
            </a:r>
          </a:p>
          <a:p>
            <a:r>
              <a:rPr lang="it-IT" sz="1400" dirty="0"/>
              <a:t>Si tratta di lavoratori poco istruiti (la maggioranza o non ha un titolo di studio oppure non supera la licenza media inferiore. Spesso, non hanno mai frequentato un corso di formazione e, se lo hanno fatto, questo è poco spendibile nel mercato del lavoro (perché tale formazione non ha prodotto alcun tipo di riconoscimento).</a:t>
            </a:r>
          </a:p>
          <a:p>
            <a:r>
              <a:rPr lang="it-IT" sz="1400" dirty="0"/>
              <a:t>La maggioranza dei soggetti fragili è tale soprattutto perché risulta afflitta, anche parzialmente, da vincoli che impattano negativamente sulla effettiva possibilità di cercare (e mantenere) un lavoro </a:t>
            </a:r>
            <a:r>
              <a:rPr lang="it-IT" sz="1400" dirty="0">
                <a:sym typeface="Wingdings" panose="05000000000000000000" pitchFamily="2" charset="2"/>
              </a:rPr>
              <a:t> </a:t>
            </a:r>
            <a:r>
              <a:rPr lang="it-IT" sz="1400" dirty="0"/>
              <a:t>Tali impedimenti sono spesso costituiti da bambini, disabili o familiari anziani da accudire / curare. Si noti che la vulnerabilità che deriva dal disagio assistenziale non sembra, invece, connessa a particolari problemi di funzionamento psico-sociale dei soggetti indagati, che – tuttavia – fra i vincoli alla ricerca attiva di un lavoro, dichiarano (anche) problemi di salute.</a:t>
            </a:r>
          </a:p>
          <a:p>
            <a:r>
              <a:rPr lang="it-IT" sz="1400" dirty="0"/>
              <a:t>Oltre la metà dei soggetti investigati (il 55,4%) non è mai stata intercettata dai Servizi sociali, ma i restanti individui (il 44,6%) dichiarano di aver ricorso ai servizi del segretariato sociale in maniera più o meno assidua.</a:t>
            </a:r>
          </a:p>
          <a:p>
            <a:r>
              <a:rPr lang="it-IT" sz="1400" dirty="0"/>
              <a:t>La vulnerabilità non sembra declinarsi in problemi abitativi: la maggioranza ritiene che la propria abitazione sia adeguata ai propri bisogni o molto adeguata (esiste però un 22,2% che, al riguardo, esprime una valutazione negativa).</a:t>
            </a:r>
          </a:p>
          <a:p>
            <a:endParaRPr lang="it-IT" sz="1400" dirty="0"/>
          </a:p>
          <a:p>
            <a:endParaRPr lang="it-IT" sz="1400" dirty="0"/>
          </a:p>
          <a:p>
            <a:endParaRPr lang="it-IT" sz="1400" dirty="0"/>
          </a:p>
          <a:p>
            <a:endParaRPr lang="it-IT" sz="1400" dirty="0"/>
          </a:p>
          <a:p>
            <a:endParaRPr lang="it-IT" sz="1400" dirty="0"/>
          </a:p>
          <a:p>
            <a:endParaRPr lang="it-IT" sz="1400" dirty="0"/>
          </a:p>
          <a:p>
            <a:endParaRPr lang="it-IT" sz="1400" dirty="0"/>
          </a:p>
          <a:p>
            <a:endParaRPr lang="it-IT" sz="1400" dirty="0"/>
          </a:p>
          <a:p>
            <a:endParaRPr lang="it-IT" sz="1400" dirty="0"/>
          </a:p>
        </p:txBody>
      </p:sp>
      <p:sp>
        <p:nvSpPr>
          <p:cNvPr id="15" name="CasellaDiTesto 14">
            <a:extLst>
              <a:ext uri="{FF2B5EF4-FFF2-40B4-BE49-F238E27FC236}">
                <a16:creationId xmlns:a16="http://schemas.microsoft.com/office/drawing/2014/main" id="{62805DE2-42BE-ADD5-4AE1-0D951453C53A}"/>
              </a:ext>
            </a:extLst>
          </p:cNvPr>
          <p:cNvSpPr txBox="1"/>
          <p:nvPr/>
        </p:nvSpPr>
        <p:spPr>
          <a:xfrm>
            <a:off x="101424" y="827982"/>
            <a:ext cx="11453492" cy="427168"/>
          </a:xfrm>
          <a:prstGeom prst="rect">
            <a:avLst/>
          </a:prstGeom>
          <a:noFill/>
        </p:spPr>
        <p:txBody>
          <a:bodyPr wrap="square">
            <a:spAutoFit/>
          </a:bodyPr>
          <a:lstStyle/>
          <a:p>
            <a:r>
              <a:rPr lang="it-IT" sz="2176" b="1" dirty="0">
                <a:solidFill>
                  <a:srgbClr val="00B0F0"/>
                </a:solidFill>
                <a:latin typeface="Calibri" panose="020F0502020204030204" pitchFamily="34" charset="0"/>
                <a:ea typeface="+mj-ea"/>
                <a:cs typeface="Calibri" panose="020F0502020204030204" pitchFamily="34" charset="0"/>
              </a:rPr>
              <a:t>L’identikit dei soggetti fragili </a:t>
            </a:r>
          </a:p>
        </p:txBody>
      </p:sp>
    </p:spTree>
    <p:extLst>
      <p:ext uri="{BB962C8B-B14F-4D97-AF65-F5344CB8AC3E}">
        <p14:creationId xmlns:p14="http://schemas.microsoft.com/office/powerpoint/2010/main" val="2196673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1F5497F7-0F07-4C94-5E36-D759101AEEEE}"/>
              </a:ext>
            </a:extLst>
          </p:cNvPr>
          <p:cNvSpPr txBox="1"/>
          <p:nvPr/>
        </p:nvSpPr>
        <p:spPr>
          <a:xfrm>
            <a:off x="1120927" y="-454"/>
            <a:ext cx="10647247" cy="706347"/>
          </a:xfrm>
          <a:prstGeom prst="rect">
            <a:avLst/>
          </a:prstGeom>
          <a:noFill/>
        </p:spPr>
        <p:txBody>
          <a:bodyPr wrap="square">
            <a:spAutoFit/>
          </a:bodyPr>
          <a:lstStyle/>
          <a:p>
            <a:r>
              <a:rPr lang="it-IT" sz="3990" dirty="0">
                <a:solidFill>
                  <a:srgbClr val="10407A"/>
                </a:solidFill>
                <a:latin typeface="+mj-lt"/>
                <a:cs typeface="Arial" panose="020B0604020202020204" pitchFamily="34" charset="0"/>
              </a:rPr>
              <a:t>La povertà relativa ed assoluta</a:t>
            </a:r>
            <a:endParaRPr lang="it-IT" sz="3990" dirty="0"/>
          </a:p>
        </p:txBody>
      </p:sp>
      <p:sp>
        <p:nvSpPr>
          <p:cNvPr id="16" name="CasellaDiTesto 15">
            <a:extLst>
              <a:ext uri="{FF2B5EF4-FFF2-40B4-BE49-F238E27FC236}">
                <a16:creationId xmlns:a16="http://schemas.microsoft.com/office/drawing/2014/main" id="{9FF4F3D2-C169-D21F-3E6D-70AF8E97AC97}"/>
              </a:ext>
            </a:extLst>
          </p:cNvPr>
          <p:cNvSpPr txBox="1"/>
          <p:nvPr/>
        </p:nvSpPr>
        <p:spPr>
          <a:xfrm>
            <a:off x="383506" y="859987"/>
            <a:ext cx="11453492" cy="427168"/>
          </a:xfrm>
          <a:prstGeom prst="rect">
            <a:avLst/>
          </a:prstGeom>
          <a:noFill/>
        </p:spPr>
        <p:txBody>
          <a:bodyPr wrap="square">
            <a:spAutoFit/>
          </a:bodyPr>
          <a:lstStyle/>
          <a:p>
            <a:r>
              <a:rPr lang="it-IT" sz="2176" b="1" dirty="0">
                <a:solidFill>
                  <a:srgbClr val="00B0F0"/>
                </a:solidFill>
                <a:latin typeface="Calibri" panose="020F0502020204030204" pitchFamily="34" charset="0"/>
                <a:ea typeface="+mj-ea"/>
                <a:cs typeface="Calibri" panose="020F0502020204030204" pitchFamily="34" charset="0"/>
              </a:rPr>
              <a:t>Le definizioni ed i limiti degli indicatori sulla povertà</a:t>
            </a:r>
          </a:p>
        </p:txBody>
      </p:sp>
      <p:pic>
        <p:nvPicPr>
          <p:cNvPr id="8" name="Elemento grafico 7" descr="Grafico periodico contorno">
            <a:extLst>
              <a:ext uri="{FF2B5EF4-FFF2-40B4-BE49-F238E27FC236}">
                <a16:creationId xmlns:a16="http://schemas.microsoft.com/office/drawing/2014/main" id="{FC52FF36-40D9-103E-1D36-51157638993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9560" y="-95010"/>
            <a:ext cx="1105572" cy="1105572"/>
          </a:xfrm>
          <a:prstGeom prst="rect">
            <a:avLst/>
          </a:prstGeom>
        </p:spPr>
      </p:pic>
      <p:sp>
        <p:nvSpPr>
          <p:cNvPr id="17" name="CasellaDiTesto 16">
            <a:extLst>
              <a:ext uri="{FF2B5EF4-FFF2-40B4-BE49-F238E27FC236}">
                <a16:creationId xmlns:a16="http://schemas.microsoft.com/office/drawing/2014/main" id="{8F96B7D9-1CBA-5FB8-E9B4-5E7FA94E8491}"/>
              </a:ext>
            </a:extLst>
          </p:cNvPr>
          <p:cNvSpPr txBox="1"/>
          <p:nvPr/>
        </p:nvSpPr>
        <p:spPr>
          <a:xfrm>
            <a:off x="447909" y="1435124"/>
            <a:ext cx="11324685" cy="2254749"/>
          </a:xfrm>
          <a:prstGeom prst="rect">
            <a:avLst/>
          </a:prstGeom>
          <a:solidFill>
            <a:schemeClr val="accent1">
              <a:lumMod val="40000"/>
              <a:lumOff val="60000"/>
            </a:schemeClr>
          </a:solidFill>
        </p:spPr>
        <p:txBody>
          <a:bodyPr vert="horz" lIns="82918" tIns="41459" rIns="82918" bIns="41459" rtlCol="0">
            <a:noAutofit/>
          </a:bodyPr>
          <a:lstStyle>
            <a:defPPr>
              <a:defRPr lang="en-US"/>
            </a:defPPr>
            <a:lvl1pPr marL="342900" indent="-342900" algn="just">
              <a:spcBef>
                <a:spcPts val="1000"/>
              </a:spcBef>
              <a:spcAft>
                <a:spcPts val="0"/>
              </a:spcAft>
              <a:buClr>
                <a:schemeClr val="accent1"/>
              </a:buClr>
              <a:buSzPct val="80000"/>
              <a:buFont typeface="Wingdings 3" charset="2"/>
              <a:buChar char=""/>
              <a:defRPr sz="1600">
                <a:latin typeface="Calibri" panose="020F0502020204030204" pitchFamily="34" charset="0"/>
                <a:ea typeface="Calibri" panose="020F0502020204030204" pitchFamily="34" charset="0"/>
                <a:cs typeface="Times New Roman" panose="02020603050405020304" pitchFamily="18" charset="0"/>
              </a:defRPr>
            </a:lvl1pPr>
            <a:lvl2pPr marL="742950" indent="-285750">
              <a:spcBef>
                <a:spcPts val="1000"/>
              </a:spcBef>
              <a:spcAft>
                <a:spcPts val="0"/>
              </a:spcAft>
              <a:buClr>
                <a:schemeClr val="accent1"/>
              </a:buClr>
              <a:buSzPct val="80000"/>
              <a:buFont typeface="Wingdings 3" charset="2"/>
              <a:buChar char=""/>
              <a:defRPr sz="1600">
                <a:solidFill>
                  <a:schemeClr val="tx1">
                    <a:lumMod val="75000"/>
                    <a:lumOff val="25000"/>
                  </a:schemeClr>
                </a:solidFill>
              </a:defRPr>
            </a:lvl2pPr>
            <a:lvl3pPr marL="1143000" indent="-228600">
              <a:spcBef>
                <a:spcPts val="1000"/>
              </a:spcBef>
              <a:spcAft>
                <a:spcPts val="0"/>
              </a:spcAft>
              <a:buClr>
                <a:schemeClr val="accent1"/>
              </a:buClr>
              <a:buSzPct val="80000"/>
              <a:buFont typeface="Wingdings 3" charset="2"/>
              <a:buChar char=""/>
              <a:defRPr sz="1400">
                <a:solidFill>
                  <a:schemeClr val="tx1">
                    <a:lumMod val="75000"/>
                    <a:lumOff val="25000"/>
                  </a:schemeClr>
                </a:solidFill>
              </a:defRPr>
            </a:lvl3pPr>
            <a:lvl4pPr marL="1600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4pPr>
            <a:lvl5pPr marL="20574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5pPr>
            <a:lvl6pPr marL="25146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6pPr>
            <a:lvl7pPr marL="29718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7pPr>
            <a:lvl8pPr marL="34290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8pPr>
            <a:lvl9pPr marL="3886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9pPr>
          </a:lstStyle>
          <a:p>
            <a:r>
              <a:rPr lang="it-IT" dirty="0"/>
              <a:t>Gli indicatori di povertà hanno come unico obiettivo l’individuazione di un disagio materiale, inteso come carenza di risorse monetarie, da cui deriva una difficoltà o impossibilità a soddisfare, in modo adeguato, i propri bisogni nella società in cui si vive.</a:t>
            </a:r>
          </a:p>
          <a:p>
            <a:r>
              <a:rPr lang="it-IT" dirty="0"/>
              <a:t>Data la complessità delle società odierne e la corrispondente complessità dei bisogni degli individui, è intuitivo il fatto che gli indicatori della povertà, col tempo, hanno dimostrato sempre maggiori limiti nella capacità di descrivere la deprivazione e la vulnerabilità.</a:t>
            </a:r>
          </a:p>
          <a:p>
            <a:r>
              <a:rPr lang="it-IT" dirty="0"/>
              <a:t>In letteratura compaiono, sempre più frequentemente, approcci multidimensionali, finalizzati a cogliere – mediante indici complessi (indici di indici) – la multidimensionalità delle forme di disagio sociale e materiale a cui noi faremo riferimento.</a:t>
            </a:r>
            <a:endParaRPr lang="it-IT" sz="2000" dirty="0"/>
          </a:p>
        </p:txBody>
      </p:sp>
      <p:sp>
        <p:nvSpPr>
          <p:cNvPr id="3" name="Freccia in giù 2">
            <a:extLst>
              <a:ext uri="{FF2B5EF4-FFF2-40B4-BE49-F238E27FC236}">
                <a16:creationId xmlns:a16="http://schemas.microsoft.com/office/drawing/2014/main" id="{5DBACB27-8871-72F5-6F31-464552655999}"/>
              </a:ext>
            </a:extLst>
          </p:cNvPr>
          <p:cNvSpPr/>
          <p:nvPr/>
        </p:nvSpPr>
        <p:spPr>
          <a:xfrm>
            <a:off x="2319903" y="3547385"/>
            <a:ext cx="1269402" cy="646331"/>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CasellaDiTesto 3">
            <a:extLst>
              <a:ext uri="{FF2B5EF4-FFF2-40B4-BE49-F238E27FC236}">
                <a16:creationId xmlns:a16="http://schemas.microsoft.com/office/drawing/2014/main" id="{419BFA9F-5377-A290-0E50-8E9FA2DB0B66}"/>
              </a:ext>
            </a:extLst>
          </p:cNvPr>
          <p:cNvSpPr txBox="1"/>
          <p:nvPr/>
        </p:nvSpPr>
        <p:spPr>
          <a:xfrm>
            <a:off x="447909" y="4295501"/>
            <a:ext cx="11324685" cy="2254749"/>
          </a:xfrm>
          <a:prstGeom prst="rect">
            <a:avLst/>
          </a:prstGeom>
          <a:solidFill>
            <a:schemeClr val="accent1">
              <a:lumMod val="40000"/>
              <a:lumOff val="60000"/>
            </a:schemeClr>
          </a:solidFill>
        </p:spPr>
        <p:txBody>
          <a:bodyPr vert="horz" lIns="82918" tIns="41459" rIns="82918" bIns="41459" rtlCol="0">
            <a:noAutofit/>
          </a:bodyPr>
          <a:lstStyle>
            <a:defPPr>
              <a:defRPr lang="en-US"/>
            </a:defPPr>
            <a:lvl1pPr marL="342900" indent="-342900" algn="just">
              <a:spcBef>
                <a:spcPts val="1000"/>
              </a:spcBef>
              <a:spcAft>
                <a:spcPts val="0"/>
              </a:spcAft>
              <a:buClr>
                <a:schemeClr val="accent1"/>
              </a:buClr>
              <a:buSzPct val="80000"/>
              <a:buFont typeface="Wingdings 3" charset="2"/>
              <a:buChar char=""/>
              <a:defRPr sz="1600">
                <a:latin typeface="Calibri" panose="020F0502020204030204" pitchFamily="34" charset="0"/>
                <a:ea typeface="Calibri" panose="020F0502020204030204" pitchFamily="34" charset="0"/>
                <a:cs typeface="Times New Roman" panose="02020603050405020304" pitchFamily="18" charset="0"/>
              </a:defRPr>
            </a:lvl1pPr>
            <a:lvl2pPr marL="742950" indent="-285750">
              <a:spcBef>
                <a:spcPts val="1000"/>
              </a:spcBef>
              <a:spcAft>
                <a:spcPts val="0"/>
              </a:spcAft>
              <a:buClr>
                <a:schemeClr val="accent1"/>
              </a:buClr>
              <a:buSzPct val="80000"/>
              <a:buFont typeface="Wingdings 3" charset="2"/>
              <a:buChar char=""/>
              <a:defRPr sz="1600">
                <a:solidFill>
                  <a:schemeClr val="tx1">
                    <a:lumMod val="75000"/>
                    <a:lumOff val="25000"/>
                  </a:schemeClr>
                </a:solidFill>
              </a:defRPr>
            </a:lvl2pPr>
            <a:lvl3pPr marL="1143000" indent="-228600">
              <a:spcBef>
                <a:spcPts val="1000"/>
              </a:spcBef>
              <a:spcAft>
                <a:spcPts val="0"/>
              </a:spcAft>
              <a:buClr>
                <a:schemeClr val="accent1"/>
              </a:buClr>
              <a:buSzPct val="80000"/>
              <a:buFont typeface="Wingdings 3" charset="2"/>
              <a:buChar char=""/>
              <a:defRPr sz="1400">
                <a:solidFill>
                  <a:schemeClr val="tx1">
                    <a:lumMod val="75000"/>
                    <a:lumOff val="25000"/>
                  </a:schemeClr>
                </a:solidFill>
              </a:defRPr>
            </a:lvl3pPr>
            <a:lvl4pPr marL="1600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4pPr>
            <a:lvl5pPr marL="20574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5pPr>
            <a:lvl6pPr marL="25146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6pPr>
            <a:lvl7pPr marL="29718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7pPr>
            <a:lvl8pPr marL="34290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8pPr>
            <a:lvl9pPr marL="3886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9pPr>
          </a:lstStyle>
          <a:p>
            <a:r>
              <a:rPr lang="it-IT" sz="2000" dirty="0"/>
              <a:t>La povertà relativa </a:t>
            </a:r>
            <a:r>
              <a:rPr lang="it-IT" sz="2000" dirty="0">
                <a:sym typeface="Wingdings" panose="05000000000000000000" pitchFamily="2" charset="2"/>
              </a:rPr>
              <a:t> C</a:t>
            </a:r>
            <a:r>
              <a:rPr lang="it-IT" sz="2000" dirty="0"/>
              <a:t>ondizione in cui versano le famiglie italiane che hanno una spesa per consumi al di sotto di una determinata soglia di reddito, corrispondente alla spesa media delle famiglie costituite da due persone (linea di povertà).</a:t>
            </a:r>
          </a:p>
          <a:p>
            <a:r>
              <a:rPr lang="it-IT" sz="2000" dirty="0"/>
              <a:t>La povertà assoluta </a:t>
            </a:r>
            <a:r>
              <a:rPr lang="it-IT" sz="2000" dirty="0">
                <a:sym typeface="Wingdings" panose="05000000000000000000" pitchFamily="2" charset="2"/>
              </a:rPr>
              <a:t> C</a:t>
            </a:r>
            <a:r>
              <a:rPr lang="it-IT" sz="2000" dirty="0"/>
              <a:t>ondizione in cui versano le famiglie con una spesa mensile pari o inferiore al valore di un paniere di beni e servizi che, nel contesto italiano e per una famiglia, vengono considerati essenziali al fine dell’ottenimento di uno standard di vita minimamente accettabile</a:t>
            </a:r>
          </a:p>
        </p:txBody>
      </p:sp>
      <p:sp>
        <p:nvSpPr>
          <p:cNvPr id="6" name="CasellaDiTesto 5">
            <a:extLst>
              <a:ext uri="{FF2B5EF4-FFF2-40B4-BE49-F238E27FC236}">
                <a16:creationId xmlns:a16="http://schemas.microsoft.com/office/drawing/2014/main" id="{6DF6A1EC-2B72-47FC-3360-3C0A2D007CF6}"/>
              </a:ext>
            </a:extLst>
          </p:cNvPr>
          <p:cNvSpPr txBox="1"/>
          <p:nvPr/>
        </p:nvSpPr>
        <p:spPr>
          <a:xfrm>
            <a:off x="3847652" y="3649170"/>
            <a:ext cx="3517751" cy="646331"/>
          </a:xfrm>
          <a:prstGeom prst="rect">
            <a:avLst/>
          </a:prstGeom>
          <a:noFill/>
        </p:spPr>
        <p:txBody>
          <a:bodyPr wrap="square" rtlCol="0">
            <a:spAutoFit/>
          </a:bodyPr>
          <a:lstStyle/>
          <a:p>
            <a:pPr algn="ctr"/>
            <a:r>
              <a:rPr lang="it-IT" dirty="0">
                <a:solidFill>
                  <a:srgbClr val="FF0000"/>
                </a:solidFill>
              </a:rPr>
              <a:t>Non possiamo comunque esimerci dal parlare della povertà</a:t>
            </a:r>
          </a:p>
        </p:txBody>
      </p:sp>
      <p:sp>
        <p:nvSpPr>
          <p:cNvPr id="7" name="Freccia in giù 6">
            <a:extLst>
              <a:ext uri="{FF2B5EF4-FFF2-40B4-BE49-F238E27FC236}">
                <a16:creationId xmlns:a16="http://schemas.microsoft.com/office/drawing/2014/main" id="{6BAC6974-C1BC-199A-F481-EC685A844615}"/>
              </a:ext>
            </a:extLst>
          </p:cNvPr>
          <p:cNvSpPr/>
          <p:nvPr/>
        </p:nvSpPr>
        <p:spPr>
          <a:xfrm>
            <a:off x="7664895" y="3547385"/>
            <a:ext cx="1269402" cy="646331"/>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344786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1F5497F7-0F07-4C94-5E36-D759101AEEEE}"/>
              </a:ext>
            </a:extLst>
          </p:cNvPr>
          <p:cNvSpPr txBox="1"/>
          <p:nvPr/>
        </p:nvSpPr>
        <p:spPr>
          <a:xfrm>
            <a:off x="1120927" y="-454"/>
            <a:ext cx="10647247" cy="706347"/>
          </a:xfrm>
          <a:prstGeom prst="rect">
            <a:avLst/>
          </a:prstGeom>
          <a:noFill/>
        </p:spPr>
        <p:txBody>
          <a:bodyPr wrap="square">
            <a:spAutoFit/>
          </a:bodyPr>
          <a:lstStyle/>
          <a:p>
            <a:r>
              <a:rPr lang="it-IT" sz="3990" dirty="0">
                <a:solidFill>
                  <a:srgbClr val="10407A"/>
                </a:solidFill>
                <a:latin typeface="+mj-lt"/>
                <a:cs typeface="Arial" panose="020B0604020202020204" pitchFamily="34" charset="0"/>
              </a:rPr>
              <a:t>La povertà relativa ed assoluta</a:t>
            </a:r>
            <a:endParaRPr lang="it-IT" sz="3990" dirty="0"/>
          </a:p>
        </p:txBody>
      </p:sp>
      <p:sp>
        <p:nvSpPr>
          <p:cNvPr id="16" name="CasellaDiTesto 15">
            <a:extLst>
              <a:ext uri="{FF2B5EF4-FFF2-40B4-BE49-F238E27FC236}">
                <a16:creationId xmlns:a16="http://schemas.microsoft.com/office/drawing/2014/main" id="{9FF4F3D2-C169-D21F-3E6D-70AF8E97AC97}"/>
              </a:ext>
            </a:extLst>
          </p:cNvPr>
          <p:cNvSpPr txBox="1"/>
          <p:nvPr/>
        </p:nvSpPr>
        <p:spPr>
          <a:xfrm>
            <a:off x="383506" y="859987"/>
            <a:ext cx="11453492" cy="369332"/>
          </a:xfrm>
          <a:prstGeom prst="rect">
            <a:avLst/>
          </a:prstGeom>
          <a:noFill/>
        </p:spPr>
        <p:txBody>
          <a:bodyPr wrap="square">
            <a:spAutoFit/>
          </a:bodyPr>
          <a:lstStyle/>
          <a:p>
            <a:r>
              <a:rPr lang="it-IT" b="1" dirty="0"/>
              <a:t>Redditi e condizioni di vita, anni 2020-2021, medie in euro, incidenze percentuali</a:t>
            </a:r>
            <a:endParaRPr lang="it-IT" dirty="0"/>
          </a:p>
        </p:txBody>
      </p:sp>
      <p:pic>
        <p:nvPicPr>
          <p:cNvPr id="8" name="Elemento grafico 7" descr="Grafico periodico contorno">
            <a:extLst>
              <a:ext uri="{FF2B5EF4-FFF2-40B4-BE49-F238E27FC236}">
                <a16:creationId xmlns:a16="http://schemas.microsoft.com/office/drawing/2014/main" id="{FC52FF36-40D9-103E-1D36-51157638993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9560" y="-95010"/>
            <a:ext cx="1105572" cy="1105572"/>
          </a:xfrm>
          <a:prstGeom prst="rect">
            <a:avLst/>
          </a:prstGeom>
        </p:spPr>
      </p:pic>
      <p:sp>
        <p:nvSpPr>
          <p:cNvPr id="4" name="CasellaDiTesto 3">
            <a:extLst>
              <a:ext uri="{FF2B5EF4-FFF2-40B4-BE49-F238E27FC236}">
                <a16:creationId xmlns:a16="http://schemas.microsoft.com/office/drawing/2014/main" id="{419BFA9F-5377-A290-0E50-8E9FA2DB0B66}"/>
              </a:ext>
            </a:extLst>
          </p:cNvPr>
          <p:cNvSpPr txBox="1"/>
          <p:nvPr/>
        </p:nvSpPr>
        <p:spPr>
          <a:xfrm>
            <a:off x="135369" y="4122965"/>
            <a:ext cx="11921262" cy="2619809"/>
          </a:xfrm>
          <a:prstGeom prst="rect">
            <a:avLst/>
          </a:prstGeom>
          <a:solidFill>
            <a:schemeClr val="accent1">
              <a:lumMod val="40000"/>
              <a:lumOff val="60000"/>
            </a:schemeClr>
          </a:solidFill>
        </p:spPr>
        <p:txBody>
          <a:bodyPr vert="horz" lIns="82918" tIns="41459" rIns="82918" bIns="41459" rtlCol="0">
            <a:noAutofit/>
          </a:bodyPr>
          <a:lstStyle>
            <a:defPPr>
              <a:defRPr lang="en-US"/>
            </a:defPPr>
            <a:lvl1pPr marL="342900" indent="-342900" algn="just">
              <a:spcBef>
                <a:spcPts val="1000"/>
              </a:spcBef>
              <a:spcAft>
                <a:spcPts val="0"/>
              </a:spcAft>
              <a:buClr>
                <a:schemeClr val="accent1"/>
              </a:buClr>
              <a:buSzPct val="80000"/>
              <a:buFont typeface="Wingdings 3" charset="2"/>
              <a:buChar char=""/>
              <a:defRPr sz="1600">
                <a:latin typeface="Calibri" panose="020F0502020204030204" pitchFamily="34" charset="0"/>
                <a:ea typeface="Calibri" panose="020F0502020204030204" pitchFamily="34" charset="0"/>
                <a:cs typeface="Times New Roman" panose="02020603050405020304" pitchFamily="18" charset="0"/>
              </a:defRPr>
            </a:lvl1pPr>
            <a:lvl2pPr marL="742950" indent="-285750">
              <a:spcBef>
                <a:spcPts val="1000"/>
              </a:spcBef>
              <a:spcAft>
                <a:spcPts val="0"/>
              </a:spcAft>
              <a:buClr>
                <a:schemeClr val="accent1"/>
              </a:buClr>
              <a:buSzPct val="80000"/>
              <a:buFont typeface="Wingdings 3" charset="2"/>
              <a:buChar char=""/>
              <a:defRPr sz="1600">
                <a:solidFill>
                  <a:schemeClr val="tx1">
                    <a:lumMod val="75000"/>
                    <a:lumOff val="25000"/>
                  </a:schemeClr>
                </a:solidFill>
              </a:defRPr>
            </a:lvl2pPr>
            <a:lvl3pPr marL="1143000" indent="-228600">
              <a:spcBef>
                <a:spcPts val="1000"/>
              </a:spcBef>
              <a:spcAft>
                <a:spcPts val="0"/>
              </a:spcAft>
              <a:buClr>
                <a:schemeClr val="accent1"/>
              </a:buClr>
              <a:buSzPct val="80000"/>
              <a:buFont typeface="Wingdings 3" charset="2"/>
              <a:buChar char=""/>
              <a:defRPr sz="1400">
                <a:solidFill>
                  <a:schemeClr val="tx1">
                    <a:lumMod val="75000"/>
                    <a:lumOff val="25000"/>
                  </a:schemeClr>
                </a:solidFill>
              </a:defRPr>
            </a:lvl3pPr>
            <a:lvl4pPr marL="1600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4pPr>
            <a:lvl5pPr marL="20574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5pPr>
            <a:lvl6pPr marL="25146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6pPr>
            <a:lvl7pPr marL="29718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7pPr>
            <a:lvl8pPr marL="34290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8pPr>
            <a:lvl9pPr marL="3886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9pPr>
          </a:lstStyle>
          <a:p>
            <a:r>
              <a:rPr lang="it-IT" sz="1500" dirty="0"/>
              <a:t>Fra il 2020 e il 2021, nel Nord-Ovest, il reddito è diminuito dello 0,6% (ma il dato nel 2021 si mantiene al di sopra di quello nazionale del +9,8%). Allo stesso tempo, però è aumentato del +0,2% il rischio di povertà / esclusione sociale. Quest’ultimo incremento è dovuto – a sua volta – all’aumento consistente del rischio di povertà (+0,8%).</a:t>
            </a:r>
          </a:p>
          <a:p>
            <a:r>
              <a:rPr lang="it-IT" sz="1500" dirty="0"/>
              <a:t>La crescita dei rischi di fragilità economica avviene in un quadro che sarebbe potuto essere ben più grave se non fossero stati attivati gli strumenti di integrazione salariale (che – fra il 2020 e il 2021 – hanno visto crescere i percettori di ben il +36,9%)  e non avesse incrementato le proprie erogazioni il Reddito di cittadinanza (che – fra il 2020 e il 2021 –  aumenta del +0,7%). Nel Nord-ovest i percettori di integrazioni salariali  sono di più di quelli nazionali (+1,44%), ma ciò è dovuto alla maggior concentrazione, in tale area, delle attività produttive rispetto a quanto avvenga a livello nazionale.</a:t>
            </a:r>
          </a:p>
          <a:p>
            <a:r>
              <a:rPr lang="it-IT" sz="1500" dirty="0"/>
              <a:t>Il rischio di povertà o esclusione sociale del Nord-ovest è più basso di quello italiano del -8,3%, mentre il rischio di povertà diverge da quello nazionale del -6,9%. </a:t>
            </a:r>
          </a:p>
          <a:p>
            <a:pPr marL="0" indent="0">
              <a:buNone/>
            </a:pPr>
            <a:endParaRPr lang="it-IT" sz="1500" dirty="0"/>
          </a:p>
          <a:p>
            <a:pPr marL="0" indent="0">
              <a:buNone/>
            </a:pPr>
            <a:endParaRPr lang="it-IT" sz="1500" dirty="0"/>
          </a:p>
        </p:txBody>
      </p:sp>
      <p:graphicFrame>
        <p:nvGraphicFramePr>
          <p:cNvPr id="2" name="Tabella 1">
            <a:extLst>
              <a:ext uri="{FF2B5EF4-FFF2-40B4-BE49-F238E27FC236}">
                <a16:creationId xmlns:a16="http://schemas.microsoft.com/office/drawing/2014/main" id="{D9AF7569-7827-CCBD-5223-81BF0526F2B8}"/>
              </a:ext>
            </a:extLst>
          </p:cNvPr>
          <p:cNvGraphicFramePr>
            <a:graphicFrameLocks noGrp="1"/>
          </p:cNvGraphicFramePr>
          <p:nvPr>
            <p:extLst>
              <p:ext uri="{D42A27DB-BD31-4B8C-83A1-F6EECF244321}">
                <p14:modId xmlns:p14="http://schemas.microsoft.com/office/powerpoint/2010/main" val="766271210"/>
              </p:ext>
            </p:extLst>
          </p:nvPr>
        </p:nvGraphicFramePr>
        <p:xfrm>
          <a:off x="447909" y="1334641"/>
          <a:ext cx="11389093" cy="2546084"/>
        </p:xfrm>
        <a:graphic>
          <a:graphicData uri="http://schemas.openxmlformats.org/drawingml/2006/table">
            <a:tbl>
              <a:tblPr firstRow="1" firstCol="1" bandRow="1">
                <a:tableStyleId>{5C22544A-7EE6-4342-B048-85BDC9FD1C3A}</a:tableStyleId>
              </a:tblPr>
              <a:tblGrid>
                <a:gridCol w="2791409">
                  <a:extLst>
                    <a:ext uri="{9D8B030D-6E8A-4147-A177-3AD203B41FA5}">
                      <a16:colId xmlns:a16="http://schemas.microsoft.com/office/drawing/2014/main" val="4216088592"/>
                    </a:ext>
                  </a:extLst>
                </a:gridCol>
                <a:gridCol w="859532">
                  <a:extLst>
                    <a:ext uri="{9D8B030D-6E8A-4147-A177-3AD203B41FA5}">
                      <a16:colId xmlns:a16="http://schemas.microsoft.com/office/drawing/2014/main" val="2858312550"/>
                    </a:ext>
                  </a:extLst>
                </a:gridCol>
                <a:gridCol w="859532">
                  <a:extLst>
                    <a:ext uri="{9D8B030D-6E8A-4147-A177-3AD203B41FA5}">
                      <a16:colId xmlns:a16="http://schemas.microsoft.com/office/drawing/2014/main" val="315289669"/>
                    </a:ext>
                  </a:extLst>
                </a:gridCol>
                <a:gridCol w="859532">
                  <a:extLst>
                    <a:ext uri="{9D8B030D-6E8A-4147-A177-3AD203B41FA5}">
                      <a16:colId xmlns:a16="http://schemas.microsoft.com/office/drawing/2014/main" val="2713402428"/>
                    </a:ext>
                  </a:extLst>
                </a:gridCol>
                <a:gridCol w="859532">
                  <a:extLst>
                    <a:ext uri="{9D8B030D-6E8A-4147-A177-3AD203B41FA5}">
                      <a16:colId xmlns:a16="http://schemas.microsoft.com/office/drawing/2014/main" val="2233960033"/>
                    </a:ext>
                  </a:extLst>
                </a:gridCol>
                <a:gridCol w="860714">
                  <a:extLst>
                    <a:ext uri="{9D8B030D-6E8A-4147-A177-3AD203B41FA5}">
                      <a16:colId xmlns:a16="http://schemas.microsoft.com/office/drawing/2014/main" val="3150626200"/>
                    </a:ext>
                  </a:extLst>
                </a:gridCol>
                <a:gridCol w="859532">
                  <a:extLst>
                    <a:ext uri="{9D8B030D-6E8A-4147-A177-3AD203B41FA5}">
                      <a16:colId xmlns:a16="http://schemas.microsoft.com/office/drawing/2014/main" val="1306368591"/>
                    </a:ext>
                  </a:extLst>
                </a:gridCol>
                <a:gridCol w="859532">
                  <a:extLst>
                    <a:ext uri="{9D8B030D-6E8A-4147-A177-3AD203B41FA5}">
                      <a16:colId xmlns:a16="http://schemas.microsoft.com/office/drawing/2014/main" val="2084155213"/>
                    </a:ext>
                  </a:extLst>
                </a:gridCol>
                <a:gridCol w="859532">
                  <a:extLst>
                    <a:ext uri="{9D8B030D-6E8A-4147-A177-3AD203B41FA5}">
                      <a16:colId xmlns:a16="http://schemas.microsoft.com/office/drawing/2014/main" val="4170371615"/>
                    </a:ext>
                  </a:extLst>
                </a:gridCol>
                <a:gridCol w="859532">
                  <a:extLst>
                    <a:ext uri="{9D8B030D-6E8A-4147-A177-3AD203B41FA5}">
                      <a16:colId xmlns:a16="http://schemas.microsoft.com/office/drawing/2014/main" val="2716667816"/>
                    </a:ext>
                  </a:extLst>
                </a:gridCol>
                <a:gridCol w="860714">
                  <a:extLst>
                    <a:ext uri="{9D8B030D-6E8A-4147-A177-3AD203B41FA5}">
                      <a16:colId xmlns:a16="http://schemas.microsoft.com/office/drawing/2014/main" val="3967092439"/>
                    </a:ext>
                  </a:extLst>
                </a:gridCol>
              </a:tblGrid>
              <a:tr h="224275">
                <a:tc>
                  <a:txBody>
                    <a:bodyPr/>
                    <a:lstStyle/>
                    <a:p>
                      <a:pPr>
                        <a:lnSpc>
                          <a:spcPct val="107000"/>
                        </a:lnSpc>
                      </a:pPr>
                      <a:endParaRPr lang="it-IT" sz="2000">
                        <a:effectLst/>
                        <a:latin typeface="Calibri" panose="020F0502020204030204" pitchFamily="34" charset="0"/>
                        <a:cs typeface="Times New Roman" panose="02020603050405020304" pitchFamily="18" charset="0"/>
                      </a:endParaRPr>
                    </a:p>
                  </a:txBody>
                  <a:tcPr marL="44450" marR="44450" marT="0" marB="0" anchor="b"/>
                </a:tc>
                <a:tc gridSpan="5">
                  <a:txBody>
                    <a:bodyPr/>
                    <a:lstStyle/>
                    <a:p>
                      <a:pPr algn="ctr">
                        <a:lnSpc>
                          <a:spcPct val="107000"/>
                        </a:lnSpc>
                        <a:spcAft>
                          <a:spcPts val="800"/>
                        </a:spcAft>
                      </a:pPr>
                      <a:r>
                        <a:rPr lang="it-IT" sz="1400">
                          <a:effectLst/>
                        </a:rPr>
                        <a:t>Indagine 2020</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gridSpan="5">
                  <a:txBody>
                    <a:bodyPr/>
                    <a:lstStyle/>
                    <a:p>
                      <a:pPr algn="ctr">
                        <a:lnSpc>
                          <a:spcPct val="107000"/>
                        </a:lnSpc>
                        <a:spcAft>
                          <a:spcPts val="800"/>
                        </a:spcAft>
                      </a:pPr>
                      <a:r>
                        <a:rPr lang="it-IT" sz="1400">
                          <a:effectLst/>
                        </a:rPr>
                        <a:t>Indagine 2021</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696947192"/>
                  </a:ext>
                </a:extLst>
              </a:tr>
              <a:tr h="224275">
                <a:tc>
                  <a:txBody>
                    <a:bodyPr/>
                    <a:lstStyle/>
                    <a:p>
                      <a:pPr algn="ctr">
                        <a:lnSpc>
                          <a:spcPct val="107000"/>
                        </a:lnSpc>
                        <a:spcAft>
                          <a:spcPts val="800"/>
                        </a:spcAft>
                      </a:pPr>
                      <a:r>
                        <a:rPr lang="it-IT" sz="1400">
                          <a:effectLst/>
                        </a:rPr>
                        <a:t>INDICATORE</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it-IT" sz="1400">
                          <a:effectLst/>
                        </a:rPr>
                        <a:t>Nord-ovest</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it-IT" sz="1400">
                          <a:effectLst/>
                        </a:rPr>
                        <a:t>Nord-est</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it-IT" sz="1400">
                          <a:effectLst/>
                        </a:rPr>
                        <a:t>Centro</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it-IT" sz="1400">
                          <a:effectLst/>
                        </a:rPr>
                        <a:t>Sud e Isole</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it-IT" sz="1400">
                          <a:effectLst/>
                        </a:rPr>
                        <a:t>Italia</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it-IT" sz="1400">
                          <a:effectLst/>
                        </a:rPr>
                        <a:t>Nord-ovest</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it-IT" sz="1400">
                          <a:effectLst/>
                        </a:rPr>
                        <a:t>Nord-est</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it-IT" sz="1400">
                          <a:effectLst/>
                        </a:rPr>
                        <a:t>Centro</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it-IT" sz="1400">
                          <a:effectLst/>
                        </a:rPr>
                        <a:t>Sud e Isole</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800"/>
                        </a:spcAft>
                      </a:pPr>
                      <a:r>
                        <a:rPr lang="it-IT" sz="1400">
                          <a:effectLst/>
                        </a:rPr>
                        <a:t>Italia</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757603749"/>
                  </a:ext>
                </a:extLst>
              </a:tr>
              <a:tr h="224275">
                <a:tc>
                  <a:txBody>
                    <a:bodyPr/>
                    <a:lstStyle/>
                    <a:p>
                      <a:pPr>
                        <a:lnSpc>
                          <a:spcPct val="107000"/>
                        </a:lnSpc>
                        <a:spcAft>
                          <a:spcPts val="800"/>
                        </a:spcAft>
                      </a:pPr>
                      <a:r>
                        <a:rPr lang="it-IT" sz="1400" dirty="0">
                          <a:effectLst/>
                        </a:rPr>
                        <a:t>Reddito netto medio familiare senza affitti figurativi</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b="1" dirty="0">
                          <a:effectLst/>
                        </a:rPr>
                        <a:t>36.224</a:t>
                      </a:r>
                      <a:endParaRPr lang="it-IT"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37.046</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34.588</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26.931</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33.106</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b="1" dirty="0">
                          <a:effectLst/>
                        </a:rPr>
                        <a:t>36.018</a:t>
                      </a:r>
                      <a:endParaRPr lang="it-IT"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36.418</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33.837</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27.053</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32.812</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665068513"/>
                  </a:ext>
                </a:extLst>
              </a:tr>
              <a:tr h="315256">
                <a:tc>
                  <a:txBody>
                    <a:bodyPr/>
                    <a:lstStyle/>
                    <a:p>
                      <a:pPr>
                        <a:lnSpc>
                          <a:spcPct val="107000"/>
                        </a:lnSpc>
                        <a:spcAft>
                          <a:spcPts val="800"/>
                        </a:spcAft>
                      </a:pPr>
                      <a:r>
                        <a:rPr lang="it-IT" sz="1400" dirty="0">
                          <a:effectLst/>
                        </a:rPr>
                        <a:t>Rischio di povertà o esclusione sociale*</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dirty="0">
                          <a:effectLst/>
                        </a:rPr>
                        <a:t>16,9</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dirty="0">
                          <a:effectLst/>
                        </a:rPr>
                        <a:t>13,2</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21,6</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41,0</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25,3</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dirty="0">
                          <a:effectLst/>
                        </a:rPr>
                        <a:t>17,1</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14,2</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21,0</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41,2</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25,4</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097698546"/>
                  </a:ext>
                </a:extLst>
              </a:tr>
              <a:tr h="224275">
                <a:tc>
                  <a:txBody>
                    <a:bodyPr/>
                    <a:lstStyle/>
                    <a:p>
                      <a:pPr>
                        <a:lnSpc>
                          <a:spcPct val="107000"/>
                        </a:lnSpc>
                        <a:spcAft>
                          <a:spcPts val="800"/>
                        </a:spcAft>
                      </a:pPr>
                      <a:r>
                        <a:rPr lang="it-IT" sz="1400" dirty="0">
                          <a:effectLst/>
                        </a:rPr>
                        <a:t>Rischio di povertà relativa**</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dirty="0">
                          <a:effectLst/>
                        </a:rPr>
                        <a:t>12,4</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dirty="0">
                          <a:effectLst/>
                        </a:rPr>
                        <a:t>10</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16</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34,1</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20,0</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dirty="0">
                          <a:effectLst/>
                        </a:rPr>
                        <a:t>13,2</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11,5</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15,8</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33,1</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20,1</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4227731858"/>
                  </a:ext>
                </a:extLst>
              </a:tr>
              <a:tr h="224275">
                <a:tc>
                  <a:txBody>
                    <a:bodyPr/>
                    <a:lstStyle/>
                    <a:p>
                      <a:pPr>
                        <a:lnSpc>
                          <a:spcPct val="107000"/>
                        </a:lnSpc>
                        <a:spcAft>
                          <a:spcPts val="800"/>
                        </a:spcAft>
                      </a:pPr>
                      <a:r>
                        <a:rPr lang="it-IT" sz="1400" dirty="0">
                          <a:effectLst/>
                        </a:rPr>
                        <a:t>Percettori delle integrazioni salariali </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dirty="0">
                          <a:effectLst/>
                        </a:rPr>
                        <a:t>1,9</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dirty="0">
                          <a:effectLst/>
                        </a:rPr>
                        <a:t>3,4</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dirty="0">
                          <a:effectLst/>
                        </a:rPr>
                        <a:t>2,0</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dirty="0">
                          <a:effectLst/>
                        </a:rPr>
                        <a:t>3,0</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dirty="0">
                          <a:effectLst/>
                        </a:rPr>
                        <a:t>2,6</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dirty="0">
                          <a:effectLst/>
                        </a:rPr>
                        <a:t>38,8</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dirty="0">
                          <a:effectLst/>
                        </a:rPr>
                        <a:t>40,7</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dirty="0">
                          <a:effectLst/>
                        </a:rPr>
                        <a:t>38,9</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dirty="0">
                          <a:effectLst/>
                        </a:rPr>
                        <a:t>31,8</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dirty="0">
                          <a:effectLst/>
                        </a:rPr>
                        <a:t>37,4</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213188788"/>
                  </a:ext>
                </a:extLst>
              </a:tr>
              <a:tr h="224275">
                <a:tc>
                  <a:txBody>
                    <a:bodyPr/>
                    <a:lstStyle/>
                    <a:p>
                      <a:pPr>
                        <a:lnSpc>
                          <a:spcPct val="107000"/>
                        </a:lnSpc>
                        <a:spcAft>
                          <a:spcPts val="800"/>
                        </a:spcAft>
                      </a:pPr>
                      <a:r>
                        <a:rPr lang="it-IT" sz="1400" dirty="0">
                          <a:effectLst/>
                        </a:rPr>
                        <a:t>Famiglie percettrici del Reddito di Cittadinanza</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dirty="0">
                          <a:effectLst/>
                        </a:rPr>
                        <a:t>2,2</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a:effectLst/>
                        </a:rPr>
                        <a:t>1,2</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dirty="0">
                          <a:effectLst/>
                        </a:rPr>
                        <a:t>2,3</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dirty="0">
                          <a:effectLst/>
                        </a:rPr>
                        <a:t>7,6</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dirty="0">
                          <a:effectLst/>
                        </a:rPr>
                        <a:t>3,8</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dirty="0">
                          <a:effectLst/>
                        </a:rPr>
                        <a:t>2,9</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dirty="0">
                          <a:effectLst/>
                        </a:rPr>
                        <a:t>1,7</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dirty="0">
                          <a:effectLst/>
                        </a:rPr>
                        <a:t>3,6</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dirty="0">
                          <a:effectLst/>
                        </a:rPr>
                        <a:t>10,7</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400" dirty="0">
                          <a:effectLst/>
                        </a:rPr>
                        <a:t>5,3</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4267452589"/>
                  </a:ext>
                </a:extLst>
              </a:tr>
            </a:tbl>
          </a:graphicData>
        </a:graphic>
      </p:graphicFrame>
      <p:sp>
        <p:nvSpPr>
          <p:cNvPr id="9" name="CasellaDiTesto 8">
            <a:extLst>
              <a:ext uri="{FF2B5EF4-FFF2-40B4-BE49-F238E27FC236}">
                <a16:creationId xmlns:a16="http://schemas.microsoft.com/office/drawing/2014/main" id="{BF86AF12-EC8D-E8E7-5DAA-4CF8C7A86F2F}"/>
              </a:ext>
            </a:extLst>
          </p:cNvPr>
          <p:cNvSpPr txBox="1"/>
          <p:nvPr/>
        </p:nvSpPr>
        <p:spPr>
          <a:xfrm>
            <a:off x="9531274" y="3849128"/>
            <a:ext cx="2525357" cy="273838"/>
          </a:xfrm>
          <a:prstGeom prst="rect">
            <a:avLst/>
          </a:prstGeom>
          <a:noFill/>
        </p:spPr>
        <p:txBody>
          <a:bodyPr wrap="square">
            <a:spAutoFit/>
          </a:bodyPr>
          <a:lstStyle/>
          <a:p>
            <a:pPr>
              <a:lnSpc>
                <a:spcPct val="107000"/>
              </a:lnSpc>
              <a:spcAft>
                <a:spcPts val="725"/>
              </a:spcAft>
            </a:pPr>
            <a:r>
              <a:rPr lang="it-IT" sz="11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Fonte: elaborazioni Pin </a:t>
            </a:r>
            <a:r>
              <a:rPr lang="it-IT" sz="1100" i="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scrl</a:t>
            </a:r>
            <a:r>
              <a:rPr lang="it-IT" sz="11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 su dati Istat</a:t>
            </a:r>
          </a:p>
        </p:txBody>
      </p:sp>
    </p:spTree>
    <p:extLst>
      <p:ext uri="{BB962C8B-B14F-4D97-AF65-F5344CB8AC3E}">
        <p14:creationId xmlns:p14="http://schemas.microsoft.com/office/powerpoint/2010/main" val="4242241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1F5497F7-0F07-4C94-5E36-D759101AEEEE}"/>
              </a:ext>
            </a:extLst>
          </p:cNvPr>
          <p:cNvSpPr txBox="1"/>
          <p:nvPr/>
        </p:nvSpPr>
        <p:spPr>
          <a:xfrm>
            <a:off x="1120927" y="-454"/>
            <a:ext cx="10647247" cy="706347"/>
          </a:xfrm>
          <a:prstGeom prst="rect">
            <a:avLst/>
          </a:prstGeom>
          <a:noFill/>
        </p:spPr>
        <p:txBody>
          <a:bodyPr wrap="square">
            <a:spAutoFit/>
          </a:bodyPr>
          <a:lstStyle/>
          <a:p>
            <a:r>
              <a:rPr lang="it-IT" sz="3990" dirty="0">
                <a:solidFill>
                  <a:srgbClr val="10407A"/>
                </a:solidFill>
                <a:latin typeface="+mj-lt"/>
                <a:cs typeface="Arial" panose="020B0604020202020204" pitchFamily="34" charset="0"/>
              </a:rPr>
              <a:t>La povertà relativa ed assoluta</a:t>
            </a:r>
            <a:endParaRPr lang="it-IT" sz="3990" dirty="0"/>
          </a:p>
        </p:txBody>
      </p:sp>
      <p:pic>
        <p:nvPicPr>
          <p:cNvPr id="8" name="Elemento grafico 7" descr="Grafico periodico contorno">
            <a:extLst>
              <a:ext uri="{FF2B5EF4-FFF2-40B4-BE49-F238E27FC236}">
                <a16:creationId xmlns:a16="http://schemas.microsoft.com/office/drawing/2014/main" id="{FC52FF36-40D9-103E-1D36-51157638993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9560" y="-95010"/>
            <a:ext cx="1105572" cy="1105572"/>
          </a:xfrm>
          <a:prstGeom prst="rect">
            <a:avLst/>
          </a:prstGeom>
        </p:spPr>
      </p:pic>
      <p:sp>
        <p:nvSpPr>
          <p:cNvPr id="4" name="CasellaDiTesto 3">
            <a:extLst>
              <a:ext uri="{FF2B5EF4-FFF2-40B4-BE49-F238E27FC236}">
                <a16:creationId xmlns:a16="http://schemas.microsoft.com/office/drawing/2014/main" id="{419BFA9F-5377-A290-0E50-8E9FA2DB0B66}"/>
              </a:ext>
            </a:extLst>
          </p:cNvPr>
          <p:cNvSpPr txBox="1"/>
          <p:nvPr/>
        </p:nvSpPr>
        <p:spPr>
          <a:xfrm>
            <a:off x="135369" y="5026525"/>
            <a:ext cx="11921262" cy="1398719"/>
          </a:xfrm>
          <a:prstGeom prst="rect">
            <a:avLst/>
          </a:prstGeom>
          <a:solidFill>
            <a:schemeClr val="accent1">
              <a:lumMod val="40000"/>
              <a:lumOff val="60000"/>
            </a:schemeClr>
          </a:solidFill>
        </p:spPr>
        <p:txBody>
          <a:bodyPr vert="horz" lIns="82918" tIns="41459" rIns="82918" bIns="41459" rtlCol="0">
            <a:noAutofit/>
          </a:bodyPr>
          <a:lstStyle>
            <a:defPPr>
              <a:defRPr lang="en-US"/>
            </a:defPPr>
            <a:lvl1pPr marL="342900" indent="-342900" algn="just">
              <a:spcBef>
                <a:spcPts val="1000"/>
              </a:spcBef>
              <a:spcAft>
                <a:spcPts val="0"/>
              </a:spcAft>
              <a:buClr>
                <a:schemeClr val="accent1"/>
              </a:buClr>
              <a:buSzPct val="80000"/>
              <a:buFont typeface="Wingdings 3" charset="2"/>
              <a:buChar char=""/>
              <a:defRPr sz="1600">
                <a:latin typeface="Calibri" panose="020F0502020204030204" pitchFamily="34" charset="0"/>
                <a:ea typeface="Calibri" panose="020F0502020204030204" pitchFamily="34" charset="0"/>
                <a:cs typeface="Times New Roman" panose="02020603050405020304" pitchFamily="18" charset="0"/>
              </a:defRPr>
            </a:lvl1pPr>
            <a:lvl2pPr marL="742950" indent="-285750">
              <a:spcBef>
                <a:spcPts val="1000"/>
              </a:spcBef>
              <a:spcAft>
                <a:spcPts val="0"/>
              </a:spcAft>
              <a:buClr>
                <a:schemeClr val="accent1"/>
              </a:buClr>
              <a:buSzPct val="80000"/>
              <a:buFont typeface="Wingdings 3" charset="2"/>
              <a:buChar char=""/>
              <a:defRPr sz="1600">
                <a:solidFill>
                  <a:schemeClr val="tx1">
                    <a:lumMod val="75000"/>
                    <a:lumOff val="25000"/>
                  </a:schemeClr>
                </a:solidFill>
              </a:defRPr>
            </a:lvl2pPr>
            <a:lvl3pPr marL="1143000" indent="-228600">
              <a:spcBef>
                <a:spcPts val="1000"/>
              </a:spcBef>
              <a:spcAft>
                <a:spcPts val="0"/>
              </a:spcAft>
              <a:buClr>
                <a:schemeClr val="accent1"/>
              </a:buClr>
              <a:buSzPct val="80000"/>
              <a:buFont typeface="Wingdings 3" charset="2"/>
              <a:buChar char=""/>
              <a:defRPr sz="1400">
                <a:solidFill>
                  <a:schemeClr val="tx1">
                    <a:lumMod val="75000"/>
                    <a:lumOff val="25000"/>
                  </a:schemeClr>
                </a:solidFill>
              </a:defRPr>
            </a:lvl3pPr>
            <a:lvl4pPr marL="1600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4pPr>
            <a:lvl5pPr marL="20574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5pPr>
            <a:lvl6pPr marL="25146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6pPr>
            <a:lvl7pPr marL="29718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7pPr>
            <a:lvl8pPr marL="34290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8pPr>
            <a:lvl9pPr marL="3886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9pPr>
          </a:lstStyle>
          <a:p>
            <a:r>
              <a:rPr lang="it-IT" dirty="0"/>
              <a:t>In Italia, il rischio di povertà o esclusione sociale è maggiore tra: </a:t>
            </a:r>
            <a:r>
              <a:rPr lang="it-IT" u="sng" dirty="0"/>
              <a:t>gli individui delle famiglie con tre o più figli</a:t>
            </a:r>
            <a:r>
              <a:rPr lang="it-IT" dirty="0"/>
              <a:t> e </a:t>
            </a:r>
            <a:r>
              <a:rPr lang="it-IT" u="sng" dirty="0"/>
              <a:t>tra le persone sole, soprattutto tra quelle che hanno meno di 65 anni e nelle famiglie monogenitore</a:t>
            </a:r>
            <a:r>
              <a:rPr lang="it-IT" dirty="0"/>
              <a:t>.</a:t>
            </a:r>
          </a:p>
          <a:p>
            <a:r>
              <a:rPr lang="it-IT" dirty="0"/>
              <a:t>Nel 2021, il rischio di povertà o esclusione sociale si attenua, invece, per le altre tipologie familiari tranne che per le coppie con figli, per le quali aumenta (al 25,3% rispetto al 24,7% del 2020 e al 24,1% del 2019)</a:t>
            </a:r>
          </a:p>
          <a:p>
            <a:endParaRPr lang="it-IT" sz="1500" dirty="0"/>
          </a:p>
          <a:p>
            <a:pPr marL="0" indent="0">
              <a:buNone/>
            </a:pPr>
            <a:endParaRPr lang="it-IT" sz="1500" dirty="0"/>
          </a:p>
        </p:txBody>
      </p:sp>
      <p:sp>
        <p:nvSpPr>
          <p:cNvPr id="9" name="CasellaDiTesto 8">
            <a:extLst>
              <a:ext uri="{FF2B5EF4-FFF2-40B4-BE49-F238E27FC236}">
                <a16:creationId xmlns:a16="http://schemas.microsoft.com/office/drawing/2014/main" id="{BF86AF12-EC8D-E8E7-5DAA-4CF8C7A86F2F}"/>
              </a:ext>
            </a:extLst>
          </p:cNvPr>
          <p:cNvSpPr txBox="1"/>
          <p:nvPr/>
        </p:nvSpPr>
        <p:spPr>
          <a:xfrm>
            <a:off x="9242817" y="3849127"/>
            <a:ext cx="2525357" cy="273838"/>
          </a:xfrm>
          <a:prstGeom prst="rect">
            <a:avLst/>
          </a:prstGeom>
          <a:noFill/>
        </p:spPr>
        <p:txBody>
          <a:bodyPr wrap="square">
            <a:spAutoFit/>
          </a:bodyPr>
          <a:lstStyle/>
          <a:p>
            <a:pPr>
              <a:lnSpc>
                <a:spcPct val="107000"/>
              </a:lnSpc>
              <a:spcAft>
                <a:spcPts val="725"/>
              </a:spcAft>
            </a:pPr>
            <a:r>
              <a:rPr lang="it-IT" sz="11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Fonte: elaborazioni Pin </a:t>
            </a:r>
            <a:r>
              <a:rPr lang="it-IT" sz="1100" i="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scrl</a:t>
            </a:r>
            <a:r>
              <a:rPr lang="it-IT" sz="11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 su dati Istat</a:t>
            </a:r>
          </a:p>
        </p:txBody>
      </p:sp>
      <p:graphicFrame>
        <p:nvGraphicFramePr>
          <p:cNvPr id="3" name="Grafico 2">
            <a:extLst>
              <a:ext uri="{FF2B5EF4-FFF2-40B4-BE49-F238E27FC236}">
                <a16:creationId xmlns:a16="http://schemas.microsoft.com/office/drawing/2014/main" id="{00000000-0008-0000-0100-000005000000}"/>
              </a:ext>
            </a:extLst>
          </p:cNvPr>
          <p:cNvGraphicFramePr/>
          <p:nvPr>
            <p:extLst>
              <p:ext uri="{D42A27DB-BD31-4B8C-83A1-F6EECF244321}">
                <p14:modId xmlns:p14="http://schemas.microsoft.com/office/powerpoint/2010/main" val="1345525129"/>
              </p:ext>
            </p:extLst>
          </p:nvPr>
        </p:nvGraphicFramePr>
        <p:xfrm>
          <a:off x="236668" y="1132115"/>
          <a:ext cx="11531506" cy="2990850"/>
        </p:xfrm>
        <a:graphic>
          <a:graphicData uri="http://schemas.openxmlformats.org/drawingml/2006/chart">
            <c:chart xmlns:c="http://schemas.openxmlformats.org/drawingml/2006/chart" xmlns:r="http://schemas.openxmlformats.org/officeDocument/2006/relationships" r:id="rId5"/>
          </a:graphicData>
        </a:graphic>
      </p:graphicFrame>
      <p:sp>
        <p:nvSpPr>
          <p:cNvPr id="7" name="CasellaDiTesto 6">
            <a:extLst>
              <a:ext uri="{FF2B5EF4-FFF2-40B4-BE49-F238E27FC236}">
                <a16:creationId xmlns:a16="http://schemas.microsoft.com/office/drawing/2014/main" id="{0EB69DA4-B19F-61FA-001A-72F1460EBB1A}"/>
              </a:ext>
            </a:extLst>
          </p:cNvPr>
          <p:cNvSpPr txBox="1"/>
          <p:nvPr/>
        </p:nvSpPr>
        <p:spPr>
          <a:xfrm>
            <a:off x="1261335" y="705893"/>
            <a:ext cx="8883126" cy="369332"/>
          </a:xfrm>
          <a:prstGeom prst="rect">
            <a:avLst/>
          </a:prstGeom>
          <a:noFill/>
        </p:spPr>
        <p:txBody>
          <a:bodyPr wrap="square">
            <a:spAutoFit/>
          </a:bodyPr>
          <a:lstStyle/>
          <a:p>
            <a:r>
              <a:rPr lang="it-IT" sz="1800" b="1" dirty="0">
                <a:effectLst/>
                <a:latin typeface="Calibri" panose="020F0502020204030204" pitchFamily="34" charset="0"/>
                <a:ea typeface="Calibri" panose="020F0502020204030204" pitchFamily="34" charset="0"/>
                <a:cs typeface="Times New Roman" panose="02020603050405020304" pitchFamily="18" charset="0"/>
              </a:rPr>
              <a:t>Indicatore di povertà o esclusione sociale per tipologia familiare (dati %)</a:t>
            </a:r>
            <a:endParaRPr lang="it-IT" dirty="0"/>
          </a:p>
        </p:txBody>
      </p:sp>
      <p:sp>
        <p:nvSpPr>
          <p:cNvPr id="10" name="Freccia in giù 9">
            <a:extLst>
              <a:ext uri="{FF2B5EF4-FFF2-40B4-BE49-F238E27FC236}">
                <a16:creationId xmlns:a16="http://schemas.microsoft.com/office/drawing/2014/main" id="{7D2B9972-7C07-B534-D4C8-F9DEB9B27324}"/>
              </a:ext>
            </a:extLst>
          </p:cNvPr>
          <p:cNvSpPr/>
          <p:nvPr/>
        </p:nvSpPr>
        <p:spPr>
          <a:xfrm>
            <a:off x="5367720" y="4251579"/>
            <a:ext cx="1269402" cy="646331"/>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150349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1F5497F7-0F07-4C94-5E36-D759101AEEEE}"/>
              </a:ext>
            </a:extLst>
          </p:cNvPr>
          <p:cNvSpPr txBox="1"/>
          <p:nvPr/>
        </p:nvSpPr>
        <p:spPr>
          <a:xfrm>
            <a:off x="1120927" y="-454"/>
            <a:ext cx="10647247" cy="706347"/>
          </a:xfrm>
          <a:prstGeom prst="rect">
            <a:avLst/>
          </a:prstGeom>
          <a:noFill/>
        </p:spPr>
        <p:txBody>
          <a:bodyPr wrap="square">
            <a:spAutoFit/>
          </a:bodyPr>
          <a:lstStyle/>
          <a:p>
            <a:r>
              <a:rPr lang="it-IT" sz="3990" dirty="0">
                <a:solidFill>
                  <a:srgbClr val="10407A"/>
                </a:solidFill>
                <a:latin typeface="+mj-lt"/>
                <a:cs typeface="Arial" panose="020B0604020202020204" pitchFamily="34" charset="0"/>
              </a:rPr>
              <a:t>La povertà relativa ed assoluta</a:t>
            </a:r>
            <a:endParaRPr lang="it-IT" sz="3990" dirty="0"/>
          </a:p>
        </p:txBody>
      </p:sp>
      <p:sp>
        <p:nvSpPr>
          <p:cNvPr id="16" name="CasellaDiTesto 15">
            <a:extLst>
              <a:ext uri="{FF2B5EF4-FFF2-40B4-BE49-F238E27FC236}">
                <a16:creationId xmlns:a16="http://schemas.microsoft.com/office/drawing/2014/main" id="{9FF4F3D2-C169-D21F-3E6D-70AF8E97AC97}"/>
              </a:ext>
            </a:extLst>
          </p:cNvPr>
          <p:cNvSpPr txBox="1"/>
          <p:nvPr/>
        </p:nvSpPr>
        <p:spPr>
          <a:xfrm>
            <a:off x="383506" y="859987"/>
            <a:ext cx="11453492" cy="369332"/>
          </a:xfrm>
          <a:prstGeom prst="rect">
            <a:avLst/>
          </a:prstGeom>
          <a:noFill/>
        </p:spPr>
        <p:txBody>
          <a:bodyPr wrap="square">
            <a:spAutoFit/>
          </a:bodyPr>
          <a:lstStyle/>
          <a:p>
            <a:r>
              <a:rPr lang="it-IT" b="1" dirty="0"/>
              <a:t>L’incidenza della povertà </a:t>
            </a:r>
            <a:r>
              <a:rPr lang="it-IT" b="1" dirty="0">
                <a:solidFill>
                  <a:srgbClr val="FF0000"/>
                </a:solidFill>
              </a:rPr>
              <a:t>assoluta</a:t>
            </a:r>
            <a:r>
              <a:rPr lang="it-IT" b="1" dirty="0"/>
              <a:t> per aree geografiche italiane 2020 e 2021 (dati %)</a:t>
            </a:r>
            <a:endParaRPr lang="it-IT" dirty="0"/>
          </a:p>
        </p:txBody>
      </p:sp>
      <p:pic>
        <p:nvPicPr>
          <p:cNvPr id="8" name="Elemento grafico 7" descr="Grafico periodico contorno">
            <a:extLst>
              <a:ext uri="{FF2B5EF4-FFF2-40B4-BE49-F238E27FC236}">
                <a16:creationId xmlns:a16="http://schemas.microsoft.com/office/drawing/2014/main" id="{FC52FF36-40D9-103E-1D36-51157638993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9560" y="-95010"/>
            <a:ext cx="1105572" cy="1105572"/>
          </a:xfrm>
          <a:prstGeom prst="rect">
            <a:avLst/>
          </a:prstGeom>
        </p:spPr>
      </p:pic>
      <p:sp>
        <p:nvSpPr>
          <p:cNvPr id="4" name="CasellaDiTesto 3">
            <a:extLst>
              <a:ext uri="{FF2B5EF4-FFF2-40B4-BE49-F238E27FC236}">
                <a16:creationId xmlns:a16="http://schemas.microsoft.com/office/drawing/2014/main" id="{419BFA9F-5377-A290-0E50-8E9FA2DB0B66}"/>
              </a:ext>
            </a:extLst>
          </p:cNvPr>
          <p:cNvSpPr txBox="1"/>
          <p:nvPr/>
        </p:nvSpPr>
        <p:spPr>
          <a:xfrm>
            <a:off x="149621" y="3036627"/>
            <a:ext cx="11921262" cy="1180531"/>
          </a:xfrm>
          <a:prstGeom prst="rect">
            <a:avLst/>
          </a:prstGeom>
          <a:solidFill>
            <a:schemeClr val="accent1">
              <a:lumMod val="40000"/>
              <a:lumOff val="60000"/>
            </a:schemeClr>
          </a:solidFill>
        </p:spPr>
        <p:txBody>
          <a:bodyPr vert="horz" lIns="82918" tIns="41459" rIns="82918" bIns="41459" rtlCol="0">
            <a:noAutofit/>
          </a:bodyPr>
          <a:lstStyle>
            <a:defPPr>
              <a:defRPr lang="en-US"/>
            </a:defPPr>
            <a:lvl1pPr marL="342900" indent="-342900" algn="just">
              <a:spcBef>
                <a:spcPts val="1000"/>
              </a:spcBef>
              <a:spcAft>
                <a:spcPts val="0"/>
              </a:spcAft>
              <a:buClr>
                <a:schemeClr val="accent1"/>
              </a:buClr>
              <a:buSzPct val="80000"/>
              <a:buFont typeface="Wingdings 3" charset="2"/>
              <a:buChar char=""/>
              <a:defRPr sz="1600">
                <a:latin typeface="Calibri" panose="020F0502020204030204" pitchFamily="34" charset="0"/>
                <a:ea typeface="Calibri" panose="020F0502020204030204" pitchFamily="34" charset="0"/>
                <a:cs typeface="Times New Roman" panose="02020603050405020304" pitchFamily="18" charset="0"/>
              </a:defRPr>
            </a:lvl1pPr>
            <a:lvl2pPr marL="742950" indent="-285750">
              <a:spcBef>
                <a:spcPts val="1000"/>
              </a:spcBef>
              <a:spcAft>
                <a:spcPts val="0"/>
              </a:spcAft>
              <a:buClr>
                <a:schemeClr val="accent1"/>
              </a:buClr>
              <a:buSzPct val="80000"/>
              <a:buFont typeface="Wingdings 3" charset="2"/>
              <a:buChar char=""/>
              <a:defRPr sz="1600">
                <a:solidFill>
                  <a:schemeClr val="tx1">
                    <a:lumMod val="75000"/>
                    <a:lumOff val="25000"/>
                  </a:schemeClr>
                </a:solidFill>
              </a:defRPr>
            </a:lvl2pPr>
            <a:lvl3pPr marL="1143000" indent="-228600">
              <a:spcBef>
                <a:spcPts val="1000"/>
              </a:spcBef>
              <a:spcAft>
                <a:spcPts val="0"/>
              </a:spcAft>
              <a:buClr>
                <a:schemeClr val="accent1"/>
              </a:buClr>
              <a:buSzPct val="80000"/>
              <a:buFont typeface="Wingdings 3" charset="2"/>
              <a:buChar char=""/>
              <a:defRPr sz="1400">
                <a:solidFill>
                  <a:schemeClr val="tx1">
                    <a:lumMod val="75000"/>
                    <a:lumOff val="25000"/>
                  </a:schemeClr>
                </a:solidFill>
              </a:defRPr>
            </a:lvl3pPr>
            <a:lvl4pPr marL="1600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4pPr>
            <a:lvl5pPr marL="20574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5pPr>
            <a:lvl6pPr marL="25146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6pPr>
            <a:lvl7pPr marL="29718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7pPr>
            <a:lvl8pPr marL="34290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8pPr>
            <a:lvl9pPr marL="3886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9pPr>
          </a:lstStyle>
          <a:p>
            <a:r>
              <a:rPr lang="it-IT" sz="1800" dirty="0"/>
              <a:t>Nel Nord-ovest, fra il 2020 e il 2021, l’incidenza della povertà assoluta individuale è diminuita del -2,1%, ma è aumentata dello 0,7% a livello familiare. Il raffronto fra il Nord-ovest e l’Italia, nel 2021, mostra la povertà assoluta individuale inferiore del -1,4% rispetto al dato nazionale. A livello delle famiglie, invece, il dato nazionale è migliore di quello registrato nel Nord-ovest (+0,6%).</a:t>
            </a:r>
          </a:p>
          <a:p>
            <a:pPr marL="0" indent="0">
              <a:buNone/>
            </a:pPr>
            <a:endParaRPr lang="it-IT" dirty="0"/>
          </a:p>
        </p:txBody>
      </p:sp>
      <p:sp>
        <p:nvSpPr>
          <p:cNvPr id="9" name="CasellaDiTesto 8">
            <a:extLst>
              <a:ext uri="{FF2B5EF4-FFF2-40B4-BE49-F238E27FC236}">
                <a16:creationId xmlns:a16="http://schemas.microsoft.com/office/drawing/2014/main" id="{BF86AF12-EC8D-E8E7-5DAA-4CF8C7A86F2F}"/>
              </a:ext>
            </a:extLst>
          </p:cNvPr>
          <p:cNvSpPr txBox="1"/>
          <p:nvPr/>
        </p:nvSpPr>
        <p:spPr>
          <a:xfrm>
            <a:off x="9666643" y="2762789"/>
            <a:ext cx="2525357" cy="273838"/>
          </a:xfrm>
          <a:prstGeom prst="rect">
            <a:avLst/>
          </a:prstGeom>
          <a:noFill/>
        </p:spPr>
        <p:txBody>
          <a:bodyPr wrap="square">
            <a:spAutoFit/>
          </a:bodyPr>
          <a:lstStyle/>
          <a:p>
            <a:pPr>
              <a:lnSpc>
                <a:spcPct val="107000"/>
              </a:lnSpc>
              <a:spcAft>
                <a:spcPts val="725"/>
              </a:spcAft>
            </a:pPr>
            <a:r>
              <a:rPr lang="it-IT" sz="11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Fonte: elaborazioni Pin </a:t>
            </a:r>
            <a:r>
              <a:rPr lang="it-IT" sz="1100" i="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scrl</a:t>
            </a:r>
            <a:r>
              <a:rPr lang="it-IT" sz="11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 su dati Istat</a:t>
            </a:r>
          </a:p>
        </p:txBody>
      </p:sp>
      <p:graphicFrame>
        <p:nvGraphicFramePr>
          <p:cNvPr id="3" name="Tabella 2">
            <a:extLst>
              <a:ext uri="{FF2B5EF4-FFF2-40B4-BE49-F238E27FC236}">
                <a16:creationId xmlns:a16="http://schemas.microsoft.com/office/drawing/2014/main" id="{1F997CCB-8C50-AC3E-AFC3-A19C9BD74217}"/>
              </a:ext>
            </a:extLst>
          </p:cNvPr>
          <p:cNvGraphicFramePr>
            <a:graphicFrameLocks noGrp="1"/>
          </p:cNvGraphicFramePr>
          <p:nvPr>
            <p:extLst>
              <p:ext uri="{D42A27DB-BD31-4B8C-83A1-F6EECF244321}">
                <p14:modId xmlns:p14="http://schemas.microsoft.com/office/powerpoint/2010/main" val="2029727916"/>
              </p:ext>
            </p:extLst>
          </p:nvPr>
        </p:nvGraphicFramePr>
        <p:xfrm>
          <a:off x="572346" y="1236530"/>
          <a:ext cx="11453492" cy="1519048"/>
        </p:xfrm>
        <a:graphic>
          <a:graphicData uri="http://schemas.openxmlformats.org/drawingml/2006/table">
            <a:tbl>
              <a:tblPr firstRow="1" firstCol="1" bandRow="1">
                <a:tableStyleId>{5C22544A-7EE6-4342-B048-85BDC9FD1C3A}</a:tableStyleId>
              </a:tblPr>
              <a:tblGrid>
                <a:gridCol w="2187618">
                  <a:extLst>
                    <a:ext uri="{9D8B030D-6E8A-4147-A177-3AD203B41FA5}">
                      <a16:colId xmlns:a16="http://schemas.microsoft.com/office/drawing/2014/main" val="2601467690"/>
                    </a:ext>
                  </a:extLst>
                </a:gridCol>
                <a:gridCol w="771965">
                  <a:extLst>
                    <a:ext uri="{9D8B030D-6E8A-4147-A177-3AD203B41FA5}">
                      <a16:colId xmlns:a16="http://schemas.microsoft.com/office/drawing/2014/main" val="780671640"/>
                    </a:ext>
                  </a:extLst>
                </a:gridCol>
                <a:gridCol w="771965">
                  <a:extLst>
                    <a:ext uri="{9D8B030D-6E8A-4147-A177-3AD203B41FA5}">
                      <a16:colId xmlns:a16="http://schemas.microsoft.com/office/drawing/2014/main" val="4250978048"/>
                    </a:ext>
                  </a:extLst>
                </a:gridCol>
                <a:gridCol w="771965">
                  <a:extLst>
                    <a:ext uri="{9D8B030D-6E8A-4147-A177-3AD203B41FA5}">
                      <a16:colId xmlns:a16="http://schemas.microsoft.com/office/drawing/2014/main" val="3387503653"/>
                    </a:ext>
                  </a:extLst>
                </a:gridCol>
                <a:gridCol w="771965">
                  <a:extLst>
                    <a:ext uri="{9D8B030D-6E8A-4147-A177-3AD203B41FA5}">
                      <a16:colId xmlns:a16="http://schemas.microsoft.com/office/drawing/2014/main" val="3710438418"/>
                    </a:ext>
                  </a:extLst>
                </a:gridCol>
                <a:gridCol w="774257">
                  <a:extLst>
                    <a:ext uri="{9D8B030D-6E8A-4147-A177-3AD203B41FA5}">
                      <a16:colId xmlns:a16="http://schemas.microsoft.com/office/drawing/2014/main" val="1793797970"/>
                    </a:ext>
                  </a:extLst>
                </a:gridCol>
                <a:gridCol w="774257">
                  <a:extLst>
                    <a:ext uri="{9D8B030D-6E8A-4147-A177-3AD203B41FA5}">
                      <a16:colId xmlns:a16="http://schemas.microsoft.com/office/drawing/2014/main" val="3362784400"/>
                    </a:ext>
                  </a:extLst>
                </a:gridCol>
                <a:gridCol w="771965">
                  <a:extLst>
                    <a:ext uri="{9D8B030D-6E8A-4147-A177-3AD203B41FA5}">
                      <a16:colId xmlns:a16="http://schemas.microsoft.com/office/drawing/2014/main" val="890892037"/>
                    </a:ext>
                  </a:extLst>
                </a:gridCol>
                <a:gridCol w="771965">
                  <a:extLst>
                    <a:ext uri="{9D8B030D-6E8A-4147-A177-3AD203B41FA5}">
                      <a16:colId xmlns:a16="http://schemas.microsoft.com/office/drawing/2014/main" val="1430882515"/>
                    </a:ext>
                  </a:extLst>
                </a:gridCol>
                <a:gridCol w="771965">
                  <a:extLst>
                    <a:ext uri="{9D8B030D-6E8A-4147-A177-3AD203B41FA5}">
                      <a16:colId xmlns:a16="http://schemas.microsoft.com/office/drawing/2014/main" val="3889963028"/>
                    </a:ext>
                  </a:extLst>
                </a:gridCol>
                <a:gridCol w="771965">
                  <a:extLst>
                    <a:ext uri="{9D8B030D-6E8A-4147-A177-3AD203B41FA5}">
                      <a16:colId xmlns:a16="http://schemas.microsoft.com/office/drawing/2014/main" val="3421535021"/>
                    </a:ext>
                  </a:extLst>
                </a:gridCol>
                <a:gridCol w="771965">
                  <a:extLst>
                    <a:ext uri="{9D8B030D-6E8A-4147-A177-3AD203B41FA5}">
                      <a16:colId xmlns:a16="http://schemas.microsoft.com/office/drawing/2014/main" val="2059711178"/>
                    </a:ext>
                  </a:extLst>
                </a:gridCol>
                <a:gridCol w="769675">
                  <a:extLst>
                    <a:ext uri="{9D8B030D-6E8A-4147-A177-3AD203B41FA5}">
                      <a16:colId xmlns:a16="http://schemas.microsoft.com/office/drawing/2014/main" val="3771094075"/>
                    </a:ext>
                  </a:extLst>
                </a:gridCol>
              </a:tblGrid>
              <a:tr h="182880">
                <a:tc rowSpan="2">
                  <a:txBody>
                    <a:bodyPr/>
                    <a:lstStyle/>
                    <a:p>
                      <a:pPr algn="ctr">
                        <a:lnSpc>
                          <a:spcPct val="107000"/>
                        </a:lnSpc>
                        <a:spcAft>
                          <a:spcPts val="800"/>
                        </a:spcAft>
                      </a:pPr>
                      <a:r>
                        <a:rPr lang="it-IT" sz="1600">
                          <a:effectLst/>
                        </a:rPr>
                        <a:t>Indicatori</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gridSpan="2">
                  <a:txBody>
                    <a:bodyPr/>
                    <a:lstStyle/>
                    <a:p>
                      <a:pPr algn="ctr">
                        <a:lnSpc>
                          <a:spcPct val="107000"/>
                        </a:lnSpc>
                        <a:spcAft>
                          <a:spcPts val="800"/>
                        </a:spcAft>
                      </a:pPr>
                      <a:r>
                        <a:rPr lang="it-IT" sz="1600">
                          <a:effectLst/>
                        </a:rPr>
                        <a:t>Nord-ovest</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it-IT"/>
                    </a:p>
                  </a:txBody>
                  <a:tcPr/>
                </a:tc>
                <a:tc gridSpan="2">
                  <a:txBody>
                    <a:bodyPr/>
                    <a:lstStyle/>
                    <a:p>
                      <a:pPr algn="ctr">
                        <a:lnSpc>
                          <a:spcPct val="107000"/>
                        </a:lnSpc>
                        <a:spcAft>
                          <a:spcPts val="800"/>
                        </a:spcAft>
                      </a:pPr>
                      <a:r>
                        <a:rPr lang="it-IT" sz="1600" dirty="0">
                          <a:effectLst/>
                        </a:rPr>
                        <a:t>Nord-est</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it-IT"/>
                    </a:p>
                  </a:txBody>
                  <a:tcPr/>
                </a:tc>
                <a:tc gridSpan="2">
                  <a:txBody>
                    <a:bodyPr/>
                    <a:lstStyle/>
                    <a:p>
                      <a:pPr algn="ctr">
                        <a:lnSpc>
                          <a:spcPct val="107000"/>
                        </a:lnSpc>
                        <a:spcAft>
                          <a:spcPts val="800"/>
                        </a:spcAft>
                      </a:pPr>
                      <a:r>
                        <a:rPr lang="it-IT" sz="1600">
                          <a:effectLst/>
                        </a:rPr>
                        <a:t>Centro</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it-IT"/>
                    </a:p>
                  </a:txBody>
                  <a:tcPr/>
                </a:tc>
                <a:tc gridSpan="2">
                  <a:txBody>
                    <a:bodyPr/>
                    <a:lstStyle/>
                    <a:p>
                      <a:pPr algn="ctr">
                        <a:lnSpc>
                          <a:spcPct val="107000"/>
                        </a:lnSpc>
                        <a:spcAft>
                          <a:spcPts val="800"/>
                        </a:spcAft>
                      </a:pPr>
                      <a:r>
                        <a:rPr lang="it-IT" sz="1600">
                          <a:effectLst/>
                        </a:rPr>
                        <a:t>Sud</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it-IT"/>
                    </a:p>
                  </a:txBody>
                  <a:tcPr/>
                </a:tc>
                <a:tc gridSpan="2">
                  <a:txBody>
                    <a:bodyPr/>
                    <a:lstStyle/>
                    <a:p>
                      <a:pPr algn="ctr">
                        <a:lnSpc>
                          <a:spcPct val="107000"/>
                        </a:lnSpc>
                        <a:spcAft>
                          <a:spcPts val="800"/>
                        </a:spcAft>
                      </a:pPr>
                      <a:r>
                        <a:rPr lang="it-IT" sz="1600">
                          <a:effectLst/>
                        </a:rPr>
                        <a:t>Isole</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it-IT"/>
                    </a:p>
                  </a:txBody>
                  <a:tcPr/>
                </a:tc>
                <a:tc gridSpan="2">
                  <a:txBody>
                    <a:bodyPr/>
                    <a:lstStyle/>
                    <a:p>
                      <a:pPr algn="ctr">
                        <a:lnSpc>
                          <a:spcPct val="107000"/>
                        </a:lnSpc>
                        <a:spcAft>
                          <a:spcPts val="800"/>
                        </a:spcAft>
                      </a:pPr>
                      <a:r>
                        <a:rPr lang="it-IT" sz="1600">
                          <a:effectLst/>
                        </a:rPr>
                        <a:t>Italia</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it-IT"/>
                    </a:p>
                  </a:txBody>
                  <a:tcPr/>
                </a:tc>
                <a:extLst>
                  <a:ext uri="{0D108BD9-81ED-4DB2-BD59-A6C34878D82A}">
                    <a16:rowId xmlns:a16="http://schemas.microsoft.com/office/drawing/2014/main" val="90168341"/>
                  </a:ext>
                </a:extLst>
              </a:tr>
              <a:tr h="182880">
                <a:tc vMerge="1">
                  <a:txBody>
                    <a:bodyPr/>
                    <a:lstStyle/>
                    <a:p>
                      <a:endParaRPr lang="it-IT"/>
                    </a:p>
                  </a:txBody>
                  <a:tcPr/>
                </a:tc>
                <a:tc>
                  <a:txBody>
                    <a:bodyPr/>
                    <a:lstStyle/>
                    <a:p>
                      <a:pPr algn="ctr">
                        <a:lnSpc>
                          <a:spcPct val="107000"/>
                        </a:lnSpc>
                        <a:spcAft>
                          <a:spcPts val="800"/>
                        </a:spcAft>
                      </a:pPr>
                      <a:r>
                        <a:rPr lang="it-IT" sz="1600">
                          <a:effectLst/>
                        </a:rPr>
                        <a:t>2020</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600">
                          <a:effectLst/>
                        </a:rPr>
                        <a:t>2021</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600">
                          <a:effectLst/>
                        </a:rPr>
                        <a:t>2020</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600">
                          <a:effectLst/>
                        </a:rPr>
                        <a:t>2021</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600">
                          <a:effectLst/>
                        </a:rPr>
                        <a:t>2020</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600">
                          <a:effectLst/>
                        </a:rPr>
                        <a:t>2021</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600">
                          <a:effectLst/>
                        </a:rPr>
                        <a:t>2020</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600">
                          <a:effectLst/>
                        </a:rPr>
                        <a:t>2021</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600">
                          <a:effectLst/>
                        </a:rPr>
                        <a:t>2020</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600">
                          <a:effectLst/>
                        </a:rPr>
                        <a:t>2021</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600">
                          <a:effectLst/>
                        </a:rPr>
                        <a:t>2020</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600">
                          <a:effectLst/>
                        </a:rPr>
                        <a:t>2021</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597184527"/>
                  </a:ext>
                </a:extLst>
              </a:tr>
              <a:tr h="182880">
                <a:tc>
                  <a:txBody>
                    <a:bodyPr/>
                    <a:lstStyle/>
                    <a:p>
                      <a:pPr>
                        <a:lnSpc>
                          <a:spcPct val="107000"/>
                        </a:lnSpc>
                        <a:spcAft>
                          <a:spcPts val="800"/>
                        </a:spcAft>
                      </a:pPr>
                      <a:r>
                        <a:rPr lang="it-IT" sz="1600">
                          <a:effectLst/>
                        </a:rPr>
                        <a:t>Incidenza della povertà assoluta individuale %</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10,1</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8,0</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8,2</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8,6</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6,6</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7,3</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11,7</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13,2</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9,8</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9,9</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9,4</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9,4</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314183316"/>
                  </a:ext>
                </a:extLst>
              </a:tr>
              <a:tr h="182880">
                <a:tc>
                  <a:txBody>
                    <a:bodyPr/>
                    <a:lstStyle/>
                    <a:p>
                      <a:pPr>
                        <a:lnSpc>
                          <a:spcPct val="107000"/>
                        </a:lnSpc>
                        <a:spcAft>
                          <a:spcPts val="800"/>
                        </a:spcAft>
                      </a:pPr>
                      <a:r>
                        <a:rPr lang="it-IT" sz="1600">
                          <a:effectLst/>
                        </a:rPr>
                        <a:t>Incidenza della povertà assoluta familiare %</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18,6</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19,3</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17,3</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16,4</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16,1</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17,3</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21,3</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20,5</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17,9</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18,3</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18,7</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dirty="0">
                          <a:effectLst/>
                        </a:rPr>
                        <a:t>18,7</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037171915"/>
                  </a:ext>
                </a:extLst>
              </a:tr>
            </a:tbl>
          </a:graphicData>
        </a:graphic>
      </p:graphicFrame>
      <p:sp>
        <p:nvSpPr>
          <p:cNvPr id="7" name="CasellaDiTesto 6">
            <a:extLst>
              <a:ext uri="{FF2B5EF4-FFF2-40B4-BE49-F238E27FC236}">
                <a16:creationId xmlns:a16="http://schemas.microsoft.com/office/drawing/2014/main" id="{9C2C48E3-9D63-1ED3-CF60-D5B8BB49C8C2}"/>
              </a:ext>
            </a:extLst>
          </p:cNvPr>
          <p:cNvSpPr txBox="1"/>
          <p:nvPr/>
        </p:nvSpPr>
        <p:spPr>
          <a:xfrm>
            <a:off x="149621" y="4296831"/>
            <a:ext cx="11921262" cy="2561169"/>
          </a:xfrm>
          <a:prstGeom prst="rect">
            <a:avLst/>
          </a:prstGeom>
          <a:solidFill>
            <a:schemeClr val="accent1">
              <a:lumMod val="40000"/>
              <a:lumOff val="60000"/>
            </a:schemeClr>
          </a:solidFill>
        </p:spPr>
        <p:txBody>
          <a:bodyPr vert="horz" lIns="82918" tIns="41459" rIns="82918" bIns="41459" rtlCol="0">
            <a:noAutofit/>
          </a:bodyPr>
          <a:lstStyle>
            <a:defPPr>
              <a:defRPr lang="en-US"/>
            </a:defPPr>
            <a:lvl1pPr marL="342900" indent="-342900" algn="just">
              <a:spcBef>
                <a:spcPts val="1000"/>
              </a:spcBef>
              <a:spcAft>
                <a:spcPts val="0"/>
              </a:spcAft>
              <a:buClr>
                <a:schemeClr val="accent1"/>
              </a:buClr>
              <a:buSzPct val="80000"/>
              <a:buFont typeface="Wingdings 3" charset="2"/>
              <a:buChar char=""/>
              <a:defRPr sz="1600">
                <a:latin typeface="Calibri" panose="020F0502020204030204" pitchFamily="34" charset="0"/>
                <a:ea typeface="Calibri" panose="020F0502020204030204" pitchFamily="34" charset="0"/>
                <a:cs typeface="Times New Roman" panose="02020603050405020304" pitchFamily="18" charset="0"/>
              </a:defRPr>
            </a:lvl1pPr>
            <a:lvl2pPr marL="742950" indent="-285750">
              <a:spcBef>
                <a:spcPts val="1000"/>
              </a:spcBef>
              <a:spcAft>
                <a:spcPts val="0"/>
              </a:spcAft>
              <a:buClr>
                <a:schemeClr val="accent1"/>
              </a:buClr>
              <a:buSzPct val="80000"/>
              <a:buFont typeface="Wingdings 3" charset="2"/>
              <a:buChar char=""/>
              <a:defRPr sz="1600">
                <a:solidFill>
                  <a:schemeClr val="tx1">
                    <a:lumMod val="75000"/>
                    <a:lumOff val="25000"/>
                  </a:schemeClr>
                </a:solidFill>
              </a:defRPr>
            </a:lvl2pPr>
            <a:lvl3pPr marL="1143000" indent="-228600">
              <a:spcBef>
                <a:spcPts val="1000"/>
              </a:spcBef>
              <a:spcAft>
                <a:spcPts val="0"/>
              </a:spcAft>
              <a:buClr>
                <a:schemeClr val="accent1"/>
              </a:buClr>
              <a:buSzPct val="80000"/>
              <a:buFont typeface="Wingdings 3" charset="2"/>
              <a:buChar char=""/>
              <a:defRPr sz="1400">
                <a:solidFill>
                  <a:schemeClr val="tx1">
                    <a:lumMod val="75000"/>
                    <a:lumOff val="25000"/>
                  </a:schemeClr>
                </a:solidFill>
              </a:defRPr>
            </a:lvl3pPr>
            <a:lvl4pPr marL="1600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4pPr>
            <a:lvl5pPr marL="20574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5pPr>
            <a:lvl6pPr marL="25146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6pPr>
            <a:lvl7pPr marL="29718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7pPr>
            <a:lvl8pPr marL="34290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8pPr>
            <a:lvl9pPr marL="3886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9pPr>
          </a:lstStyle>
          <a:p>
            <a:r>
              <a:rPr lang="it-IT" sz="1800" dirty="0"/>
              <a:t>Nel 2021, in Italia, l’incidenza di povertà assoluta è </a:t>
            </a:r>
            <a:r>
              <a:rPr lang="it-IT" sz="1800" u="sng" dirty="0"/>
              <a:t>più elevata tra le famiglie con un maggior numero di componenti</a:t>
            </a:r>
          </a:p>
          <a:p>
            <a:r>
              <a:rPr lang="it-IT" sz="1800" dirty="0"/>
              <a:t>Nel Paese, l’incidenza di povertà assoluta è invece </a:t>
            </a:r>
            <a:r>
              <a:rPr lang="it-IT" sz="1800" u="sng" dirty="0"/>
              <a:t>più bassa nelle famiglie con almeno un anziano</a:t>
            </a:r>
          </a:p>
          <a:p>
            <a:r>
              <a:rPr lang="it-IT" sz="1800" dirty="0"/>
              <a:t>La povertà familiare presenta un andamento decrescente all’aumentare dell’età dei componenti familiari </a:t>
            </a:r>
            <a:r>
              <a:rPr lang="it-IT" sz="1800" dirty="0">
                <a:sym typeface="Wingdings" panose="05000000000000000000" pitchFamily="2" charset="2"/>
              </a:rPr>
              <a:t></a:t>
            </a:r>
            <a:r>
              <a:rPr lang="it-IT" sz="1800" dirty="0"/>
              <a:t> le famiglie di giovani hanno minori capacità di spesa, poiché </a:t>
            </a:r>
            <a:r>
              <a:rPr lang="it-IT" sz="1800" u="sng" dirty="0"/>
              <a:t>dispongono di redditi mediamente più bassi </a:t>
            </a:r>
            <a:r>
              <a:rPr lang="it-IT" sz="1800" dirty="0"/>
              <a:t>e </a:t>
            </a:r>
            <a:r>
              <a:rPr lang="it-IT" sz="1800" u="sng" dirty="0"/>
              <a:t>hanno minori risparmi accumulati nel corso della vita o beni ereditati</a:t>
            </a:r>
          </a:p>
          <a:p>
            <a:r>
              <a:rPr lang="it-IT" sz="1800" dirty="0"/>
              <a:t>L’incidenza della povertà assoluta </a:t>
            </a:r>
            <a:r>
              <a:rPr lang="it-IT" sz="1800" u="sng" dirty="0"/>
              <a:t>decresce al crescere del titolo di studio </a:t>
            </a:r>
            <a:r>
              <a:rPr lang="it-IT" sz="1800" dirty="0"/>
              <a:t>della persona di riferimento della famiglia</a:t>
            </a:r>
          </a:p>
          <a:p>
            <a:r>
              <a:rPr lang="it-IT" sz="1800" dirty="0"/>
              <a:t>Valori elevati si confermano per i </a:t>
            </a:r>
            <a:r>
              <a:rPr lang="it-IT" sz="1800" u="sng" dirty="0"/>
              <a:t>dipendenti inquadrati nei livelli più bassi e fra gli indipendenti </a:t>
            </a:r>
          </a:p>
          <a:p>
            <a:endParaRPr lang="it-IT" dirty="0"/>
          </a:p>
        </p:txBody>
      </p:sp>
    </p:spTree>
    <p:extLst>
      <p:ext uri="{BB962C8B-B14F-4D97-AF65-F5344CB8AC3E}">
        <p14:creationId xmlns:p14="http://schemas.microsoft.com/office/powerpoint/2010/main" val="157959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4"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1F5497F7-0F07-4C94-5E36-D759101AEEEE}"/>
              </a:ext>
            </a:extLst>
          </p:cNvPr>
          <p:cNvSpPr txBox="1"/>
          <p:nvPr/>
        </p:nvSpPr>
        <p:spPr>
          <a:xfrm>
            <a:off x="1120927" y="-454"/>
            <a:ext cx="10647247" cy="706347"/>
          </a:xfrm>
          <a:prstGeom prst="rect">
            <a:avLst/>
          </a:prstGeom>
          <a:noFill/>
        </p:spPr>
        <p:txBody>
          <a:bodyPr wrap="square">
            <a:spAutoFit/>
          </a:bodyPr>
          <a:lstStyle/>
          <a:p>
            <a:r>
              <a:rPr lang="it-IT" sz="3990" dirty="0">
                <a:solidFill>
                  <a:srgbClr val="10407A"/>
                </a:solidFill>
                <a:latin typeface="+mj-lt"/>
                <a:cs typeface="Arial" panose="020B0604020202020204" pitchFamily="34" charset="0"/>
              </a:rPr>
              <a:t>La povertà relativa ed assoluta</a:t>
            </a:r>
            <a:endParaRPr lang="it-IT" sz="3990" dirty="0"/>
          </a:p>
        </p:txBody>
      </p:sp>
      <p:sp>
        <p:nvSpPr>
          <p:cNvPr id="16" name="CasellaDiTesto 15">
            <a:extLst>
              <a:ext uri="{FF2B5EF4-FFF2-40B4-BE49-F238E27FC236}">
                <a16:creationId xmlns:a16="http://schemas.microsoft.com/office/drawing/2014/main" id="{9FF4F3D2-C169-D21F-3E6D-70AF8E97AC97}"/>
              </a:ext>
            </a:extLst>
          </p:cNvPr>
          <p:cNvSpPr txBox="1"/>
          <p:nvPr/>
        </p:nvSpPr>
        <p:spPr>
          <a:xfrm>
            <a:off x="383506" y="859987"/>
            <a:ext cx="11453492" cy="369332"/>
          </a:xfrm>
          <a:prstGeom prst="rect">
            <a:avLst/>
          </a:prstGeom>
          <a:noFill/>
        </p:spPr>
        <p:txBody>
          <a:bodyPr wrap="square">
            <a:spAutoFit/>
          </a:bodyPr>
          <a:lstStyle/>
          <a:p>
            <a:r>
              <a:rPr lang="it-IT" b="1" dirty="0"/>
              <a:t>L’incidenza e intensità della povertà </a:t>
            </a:r>
            <a:r>
              <a:rPr lang="it-IT" b="1" dirty="0">
                <a:solidFill>
                  <a:srgbClr val="FF0000"/>
                </a:solidFill>
              </a:rPr>
              <a:t>relativa</a:t>
            </a:r>
            <a:r>
              <a:rPr lang="it-IT" b="1" dirty="0"/>
              <a:t> per aree geografiche italiane 2020 e 2021 (dati %)</a:t>
            </a:r>
            <a:endParaRPr lang="it-IT" dirty="0"/>
          </a:p>
        </p:txBody>
      </p:sp>
      <p:pic>
        <p:nvPicPr>
          <p:cNvPr id="8" name="Elemento grafico 7" descr="Grafico periodico contorno">
            <a:extLst>
              <a:ext uri="{FF2B5EF4-FFF2-40B4-BE49-F238E27FC236}">
                <a16:creationId xmlns:a16="http://schemas.microsoft.com/office/drawing/2014/main" id="{FC52FF36-40D9-103E-1D36-51157638993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9560" y="-95010"/>
            <a:ext cx="1105572" cy="1105572"/>
          </a:xfrm>
          <a:prstGeom prst="rect">
            <a:avLst/>
          </a:prstGeom>
        </p:spPr>
      </p:pic>
      <p:sp>
        <p:nvSpPr>
          <p:cNvPr id="9" name="CasellaDiTesto 8">
            <a:extLst>
              <a:ext uri="{FF2B5EF4-FFF2-40B4-BE49-F238E27FC236}">
                <a16:creationId xmlns:a16="http://schemas.microsoft.com/office/drawing/2014/main" id="{BF86AF12-EC8D-E8E7-5DAA-4CF8C7A86F2F}"/>
              </a:ext>
            </a:extLst>
          </p:cNvPr>
          <p:cNvSpPr txBox="1"/>
          <p:nvPr/>
        </p:nvSpPr>
        <p:spPr>
          <a:xfrm>
            <a:off x="9666643" y="3043448"/>
            <a:ext cx="2525357" cy="273838"/>
          </a:xfrm>
          <a:prstGeom prst="rect">
            <a:avLst/>
          </a:prstGeom>
          <a:noFill/>
        </p:spPr>
        <p:txBody>
          <a:bodyPr wrap="square">
            <a:spAutoFit/>
          </a:bodyPr>
          <a:lstStyle/>
          <a:p>
            <a:pPr>
              <a:lnSpc>
                <a:spcPct val="107000"/>
              </a:lnSpc>
              <a:spcAft>
                <a:spcPts val="725"/>
              </a:spcAft>
            </a:pPr>
            <a:r>
              <a:rPr lang="it-IT" sz="11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Fonte: elaborazioni Pin </a:t>
            </a:r>
            <a:r>
              <a:rPr lang="it-IT" sz="1100" i="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scrl</a:t>
            </a:r>
            <a:r>
              <a:rPr lang="it-IT" sz="11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 su dati Istat</a:t>
            </a:r>
          </a:p>
        </p:txBody>
      </p:sp>
      <p:sp>
        <p:nvSpPr>
          <p:cNvPr id="7" name="CasellaDiTesto 6">
            <a:extLst>
              <a:ext uri="{FF2B5EF4-FFF2-40B4-BE49-F238E27FC236}">
                <a16:creationId xmlns:a16="http://schemas.microsoft.com/office/drawing/2014/main" id="{9C2C48E3-9D63-1ED3-CF60-D5B8BB49C8C2}"/>
              </a:ext>
            </a:extLst>
          </p:cNvPr>
          <p:cNvSpPr txBox="1"/>
          <p:nvPr/>
        </p:nvSpPr>
        <p:spPr>
          <a:xfrm>
            <a:off x="104575" y="3429001"/>
            <a:ext cx="11921262" cy="1105572"/>
          </a:xfrm>
          <a:prstGeom prst="rect">
            <a:avLst/>
          </a:prstGeom>
          <a:solidFill>
            <a:schemeClr val="accent1">
              <a:lumMod val="40000"/>
              <a:lumOff val="60000"/>
            </a:schemeClr>
          </a:solidFill>
        </p:spPr>
        <p:txBody>
          <a:bodyPr vert="horz" lIns="82918" tIns="41459" rIns="82918" bIns="41459" rtlCol="0">
            <a:noAutofit/>
          </a:bodyPr>
          <a:lstStyle>
            <a:defPPr>
              <a:defRPr lang="en-US"/>
            </a:defPPr>
            <a:lvl1pPr marL="342900" indent="-342900" algn="just">
              <a:spcBef>
                <a:spcPts val="1000"/>
              </a:spcBef>
              <a:spcAft>
                <a:spcPts val="0"/>
              </a:spcAft>
              <a:buClr>
                <a:schemeClr val="accent1"/>
              </a:buClr>
              <a:buSzPct val="80000"/>
              <a:buFont typeface="Wingdings 3" charset="2"/>
              <a:buChar char=""/>
              <a:defRPr sz="1600">
                <a:latin typeface="Calibri" panose="020F0502020204030204" pitchFamily="34" charset="0"/>
                <a:ea typeface="Calibri" panose="020F0502020204030204" pitchFamily="34" charset="0"/>
                <a:cs typeface="Times New Roman" panose="02020603050405020304" pitchFamily="18" charset="0"/>
              </a:defRPr>
            </a:lvl1pPr>
            <a:lvl2pPr marL="742950" indent="-285750">
              <a:spcBef>
                <a:spcPts val="1000"/>
              </a:spcBef>
              <a:spcAft>
                <a:spcPts val="0"/>
              </a:spcAft>
              <a:buClr>
                <a:schemeClr val="accent1"/>
              </a:buClr>
              <a:buSzPct val="80000"/>
              <a:buFont typeface="Wingdings 3" charset="2"/>
              <a:buChar char=""/>
              <a:defRPr sz="1600">
                <a:solidFill>
                  <a:schemeClr val="tx1">
                    <a:lumMod val="75000"/>
                    <a:lumOff val="25000"/>
                  </a:schemeClr>
                </a:solidFill>
              </a:defRPr>
            </a:lvl2pPr>
            <a:lvl3pPr marL="1143000" indent="-228600">
              <a:spcBef>
                <a:spcPts val="1000"/>
              </a:spcBef>
              <a:spcAft>
                <a:spcPts val="0"/>
              </a:spcAft>
              <a:buClr>
                <a:schemeClr val="accent1"/>
              </a:buClr>
              <a:buSzPct val="80000"/>
              <a:buFont typeface="Wingdings 3" charset="2"/>
              <a:buChar char=""/>
              <a:defRPr sz="1400">
                <a:solidFill>
                  <a:schemeClr val="tx1">
                    <a:lumMod val="75000"/>
                    <a:lumOff val="25000"/>
                  </a:schemeClr>
                </a:solidFill>
              </a:defRPr>
            </a:lvl3pPr>
            <a:lvl4pPr marL="1600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4pPr>
            <a:lvl5pPr marL="20574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5pPr>
            <a:lvl6pPr marL="25146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6pPr>
            <a:lvl7pPr marL="29718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7pPr>
            <a:lvl8pPr marL="34290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8pPr>
            <a:lvl9pPr marL="3886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9pPr>
          </a:lstStyle>
          <a:p>
            <a:r>
              <a:rPr lang="it-IT" sz="1800" dirty="0"/>
              <a:t>Nel Nord-ovest l’incidenza della povertà relativa, fra il 2020 e il 2021, diminuisce sia per le famiglie (-0,1%) che per le persone (-0,4%). I dati del Nord-ovest, nel 2021, rispetto all’Italia, i dati del Nord-ovest sono nettamente migliori</a:t>
            </a:r>
          </a:p>
          <a:p>
            <a:r>
              <a:rPr lang="it-IT" sz="1800" dirty="0"/>
              <a:t>In Lombardia, nel 2021, l’incidenza della povertà relativa è pari al 5,9% (era al 6,7% nel 2020)</a:t>
            </a:r>
          </a:p>
          <a:p>
            <a:endParaRPr lang="it-IT" sz="1800" dirty="0"/>
          </a:p>
          <a:p>
            <a:endParaRPr lang="it-IT" sz="1800" dirty="0"/>
          </a:p>
        </p:txBody>
      </p:sp>
      <p:graphicFrame>
        <p:nvGraphicFramePr>
          <p:cNvPr id="2" name="Tabella 1">
            <a:extLst>
              <a:ext uri="{FF2B5EF4-FFF2-40B4-BE49-F238E27FC236}">
                <a16:creationId xmlns:a16="http://schemas.microsoft.com/office/drawing/2014/main" id="{FEFF7E25-1879-FD9D-648A-E7C6B521D216}"/>
              </a:ext>
            </a:extLst>
          </p:cNvPr>
          <p:cNvGraphicFramePr>
            <a:graphicFrameLocks noGrp="1"/>
          </p:cNvGraphicFramePr>
          <p:nvPr>
            <p:extLst>
              <p:ext uri="{D42A27DB-BD31-4B8C-83A1-F6EECF244321}">
                <p14:modId xmlns:p14="http://schemas.microsoft.com/office/powerpoint/2010/main" val="2448641367"/>
              </p:ext>
            </p:extLst>
          </p:nvPr>
        </p:nvGraphicFramePr>
        <p:xfrm>
          <a:off x="476809" y="1281009"/>
          <a:ext cx="11453492" cy="1762439"/>
        </p:xfrm>
        <a:graphic>
          <a:graphicData uri="http://schemas.openxmlformats.org/drawingml/2006/table">
            <a:tbl>
              <a:tblPr firstRow="1" firstCol="1" bandRow="1">
                <a:tableStyleId>{5C22544A-7EE6-4342-B048-85BDC9FD1C3A}</a:tableStyleId>
              </a:tblPr>
              <a:tblGrid>
                <a:gridCol w="2652628">
                  <a:extLst>
                    <a:ext uri="{9D8B030D-6E8A-4147-A177-3AD203B41FA5}">
                      <a16:colId xmlns:a16="http://schemas.microsoft.com/office/drawing/2014/main" val="1739961223"/>
                    </a:ext>
                  </a:extLst>
                </a:gridCol>
                <a:gridCol w="620780">
                  <a:extLst>
                    <a:ext uri="{9D8B030D-6E8A-4147-A177-3AD203B41FA5}">
                      <a16:colId xmlns:a16="http://schemas.microsoft.com/office/drawing/2014/main" val="1035098267"/>
                    </a:ext>
                  </a:extLst>
                </a:gridCol>
                <a:gridCol w="620780">
                  <a:extLst>
                    <a:ext uri="{9D8B030D-6E8A-4147-A177-3AD203B41FA5}">
                      <a16:colId xmlns:a16="http://schemas.microsoft.com/office/drawing/2014/main" val="2258556688"/>
                    </a:ext>
                  </a:extLst>
                </a:gridCol>
                <a:gridCol w="591000">
                  <a:extLst>
                    <a:ext uri="{9D8B030D-6E8A-4147-A177-3AD203B41FA5}">
                      <a16:colId xmlns:a16="http://schemas.microsoft.com/office/drawing/2014/main" val="3285833451"/>
                    </a:ext>
                  </a:extLst>
                </a:gridCol>
                <a:gridCol w="591000">
                  <a:extLst>
                    <a:ext uri="{9D8B030D-6E8A-4147-A177-3AD203B41FA5}">
                      <a16:colId xmlns:a16="http://schemas.microsoft.com/office/drawing/2014/main" val="2248977709"/>
                    </a:ext>
                  </a:extLst>
                </a:gridCol>
                <a:gridCol w="591000">
                  <a:extLst>
                    <a:ext uri="{9D8B030D-6E8A-4147-A177-3AD203B41FA5}">
                      <a16:colId xmlns:a16="http://schemas.microsoft.com/office/drawing/2014/main" val="4011239788"/>
                    </a:ext>
                  </a:extLst>
                </a:gridCol>
                <a:gridCol w="664303">
                  <a:extLst>
                    <a:ext uri="{9D8B030D-6E8A-4147-A177-3AD203B41FA5}">
                      <a16:colId xmlns:a16="http://schemas.microsoft.com/office/drawing/2014/main" val="292554798"/>
                    </a:ext>
                  </a:extLst>
                </a:gridCol>
                <a:gridCol w="664303">
                  <a:extLst>
                    <a:ext uri="{9D8B030D-6E8A-4147-A177-3AD203B41FA5}">
                      <a16:colId xmlns:a16="http://schemas.microsoft.com/office/drawing/2014/main" val="2984360918"/>
                    </a:ext>
                  </a:extLst>
                </a:gridCol>
                <a:gridCol w="664303">
                  <a:extLst>
                    <a:ext uri="{9D8B030D-6E8A-4147-A177-3AD203B41FA5}">
                      <a16:colId xmlns:a16="http://schemas.microsoft.com/office/drawing/2014/main" val="2545114066"/>
                    </a:ext>
                  </a:extLst>
                </a:gridCol>
                <a:gridCol w="591000">
                  <a:extLst>
                    <a:ext uri="{9D8B030D-6E8A-4147-A177-3AD203B41FA5}">
                      <a16:colId xmlns:a16="http://schemas.microsoft.com/office/drawing/2014/main" val="3607095937"/>
                    </a:ext>
                  </a:extLst>
                </a:gridCol>
                <a:gridCol w="591000">
                  <a:extLst>
                    <a:ext uri="{9D8B030D-6E8A-4147-A177-3AD203B41FA5}">
                      <a16:colId xmlns:a16="http://schemas.microsoft.com/office/drawing/2014/main" val="3403326619"/>
                    </a:ext>
                  </a:extLst>
                </a:gridCol>
                <a:gridCol w="591000">
                  <a:extLst>
                    <a:ext uri="{9D8B030D-6E8A-4147-A177-3AD203B41FA5}">
                      <a16:colId xmlns:a16="http://schemas.microsoft.com/office/drawing/2014/main" val="539814081"/>
                    </a:ext>
                  </a:extLst>
                </a:gridCol>
                <a:gridCol w="730732">
                  <a:extLst>
                    <a:ext uri="{9D8B030D-6E8A-4147-A177-3AD203B41FA5}">
                      <a16:colId xmlns:a16="http://schemas.microsoft.com/office/drawing/2014/main" val="20876212"/>
                    </a:ext>
                  </a:extLst>
                </a:gridCol>
                <a:gridCol w="781128">
                  <a:extLst>
                    <a:ext uri="{9D8B030D-6E8A-4147-A177-3AD203B41FA5}">
                      <a16:colId xmlns:a16="http://schemas.microsoft.com/office/drawing/2014/main" val="2099389998"/>
                    </a:ext>
                  </a:extLst>
                </a:gridCol>
                <a:gridCol w="508535">
                  <a:extLst>
                    <a:ext uri="{9D8B030D-6E8A-4147-A177-3AD203B41FA5}">
                      <a16:colId xmlns:a16="http://schemas.microsoft.com/office/drawing/2014/main" val="4115715192"/>
                    </a:ext>
                  </a:extLst>
                </a:gridCol>
              </a:tblGrid>
              <a:tr h="251777">
                <a:tc rowSpan="2">
                  <a:txBody>
                    <a:bodyPr/>
                    <a:lstStyle/>
                    <a:p>
                      <a:pPr algn="ctr">
                        <a:lnSpc>
                          <a:spcPct val="107000"/>
                        </a:lnSpc>
                        <a:spcAft>
                          <a:spcPts val="800"/>
                        </a:spcAft>
                      </a:pPr>
                      <a:r>
                        <a:rPr lang="it-IT" sz="1600">
                          <a:effectLst/>
                        </a:rPr>
                        <a:t>Indicatori</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gridSpan="2">
                  <a:txBody>
                    <a:bodyPr/>
                    <a:lstStyle/>
                    <a:p>
                      <a:pPr algn="ctr">
                        <a:lnSpc>
                          <a:spcPct val="107000"/>
                        </a:lnSpc>
                        <a:spcAft>
                          <a:spcPts val="800"/>
                        </a:spcAft>
                      </a:pPr>
                      <a:r>
                        <a:rPr lang="it-IT" sz="1600">
                          <a:effectLst/>
                        </a:rPr>
                        <a:t>Nord-ovest</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it-IT"/>
                    </a:p>
                  </a:txBody>
                  <a:tcPr/>
                </a:tc>
                <a:tc gridSpan="2">
                  <a:txBody>
                    <a:bodyPr/>
                    <a:lstStyle/>
                    <a:p>
                      <a:pPr algn="ctr">
                        <a:lnSpc>
                          <a:spcPct val="107000"/>
                        </a:lnSpc>
                        <a:spcAft>
                          <a:spcPts val="800"/>
                        </a:spcAft>
                      </a:pPr>
                      <a:r>
                        <a:rPr lang="it-IT" sz="1600">
                          <a:effectLst/>
                        </a:rPr>
                        <a:t>Nord-est</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it-IT"/>
                    </a:p>
                  </a:txBody>
                  <a:tcPr/>
                </a:tc>
                <a:tc gridSpan="2">
                  <a:txBody>
                    <a:bodyPr/>
                    <a:lstStyle/>
                    <a:p>
                      <a:pPr algn="ctr">
                        <a:lnSpc>
                          <a:spcPct val="107000"/>
                        </a:lnSpc>
                        <a:spcAft>
                          <a:spcPts val="800"/>
                        </a:spcAft>
                      </a:pPr>
                      <a:r>
                        <a:rPr lang="it-IT" sz="1600">
                          <a:effectLst/>
                        </a:rPr>
                        <a:t>Centro</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it-IT"/>
                    </a:p>
                  </a:txBody>
                  <a:tcPr/>
                </a:tc>
                <a:tc gridSpan="2">
                  <a:txBody>
                    <a:bodyPr/>
                    <a:lstStyle/>
                    <a:p>
                      <a:pPr algn="ctr">
                        <a:lnSpc>
                          <a:spcPct val="107000"/>
                        </a:lnSpc>
                        <a:spcAft>
                          <a:spcPts val="800"/>
                        </a:spcAft>
                      </a:pPr>
                      <a:r>
                        <a:rPr lang="it-IT" sz="1600">
                          <a:effectLst/>
                        </a:rPr>
                        <a:t>Mezzogiorno</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it-IT"/>
                    </a:p>
                  </a:txBody>
                  <a:tcPr/>
                </a:tc>
                <a:tc gridSpan="2">
                  <a:txBody>
                    <a:bodyPr/>
                    <a:lstStyle/>
                    <a:p>
                      <a:pPr algn="ctr">
                        <a:lnSpc>
                          <a:spcPct val="107000"/>
                        </a:lnSpc>
                        <a:spcAft>
                          <a:spcPts val="800"/>
                        </a:spcAft>
                      </a:pPr>
                      <a:r>
                        <a:rPr lang="it-IT" sz="1600">
                          <a:effectLst/>
                        </a:rPr>
                        <a:t>Sud</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it-IT"/>
                    </a:p>
                  </a:txBody>
                  <a:tcPr/>
                </a:tc>
                <a:tc gridSpan="2">
                  <a:txBody>
                    <a:bodyPr/>
                    <a:lstStyle/>
                    <a:p>
                      <a:pPr algn="ctr">
                        <a:lnSpc>
                          <a:spcPct val="107000"/>
                        </a:lnSpc>
                        <a:spcAft>
                          <a:spcPts val="800"/>
                        </a:spcAft>
                      </a:pPr>
                      <a:r>
                        <a:rPr lang="it-IT" sz="1600">
                          <a:effectLst/>
                        </a:rPr>
                        <a:t>Isole</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it-IT"/>
                    </a:p>
                  </a:txBody>
                  <a:tcPr/>
                </a:tc>
                <a:tc gridSpan="2">
                  <a:txBody>
                    <a:bodyPr/>
                    <a:lstStyle/>
                    <a:p>
                      <a:pPr algn="ctr">
                        <a:lnSpc>
                          <a:spcPct val="107000"/>
                        </a:lnSpc>
                        <a:spcAft>
                          <a:spcPts val="800"/>
                        </a:spcAft>
                      </a:pPr>
                      <a:r>
                        <a:rPr lang="it-IT" sz="1600">
                          <a:effectLst/>
                        </a:rPr>
                        <a:t>Italia</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it-IT"/>
                    </a:p>
                  </a:txBody>
                  <a:tcPr/>
                </a:tc>
                <a:extLst>
                  <a:ext uri="{0D108BD9-81ED-4DB2-BD59-A6C34878D82A}">
                    <a16:rowId xmlns:a16="http://schemas.microsoft.com/office/drawing/2014/main" val="2598146721"/>
                  </a:ext>
                </a:extLst>
              </a:tr>
              <a:tr h="251777">
                <a:tc vMerge="1">
                  <a:txBody>
                    <a:bodyPr/>
                    <a:lstStyle/>
                    <a:p>
                      <a:endParaRPr lang="it-IT"/>
                    </a:p>
                  </a:txBody>
                  <a:tcPr/>
                </a:tc>
                <a:tc>
                  <a:txBody>
                    <a:bodyPr/>
                    <a:lstStyle/>
                    <a:p>
                      <a:pPr algn="r">
                        <a:lnSpc>
                          <a:spcPct val="107000"/>
                        </a:lnSpc>
                        <a:spcAft>
                          <a:spcPts val="800"/>
                        </a:spcAft>
                      </a:pPr>
                      <a:r>
                        <a:rPr lang="it-IT" sz="1600">
                          <a:effectLst/>
                        </a:rPr>
                        <a:t>2020</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2021</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2020</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2021</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2020</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2021</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2020</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2021</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2020</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2021</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2020</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2021</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2020</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2021</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790070014"/>
                  </a:ext>
                </a:extLst>
              </a:tr>
              <a:tr h="251777">
                <a:tc>
                  <a:txBody>
                    <a:bodyPr/>
                    <a:lstStyle/>
                    <a:p>
                      <a:pPr>
                        <a:lnSpc>
                          <a:spcPct val="107000"/>
                        </a:lnSpc>
                        <a:spcAft>
                          <a:spcPts val="800"/>
                        </a:spcAft>
                      </a:pPr>
                      <a:r>
                        <a:rPr lang="it-IT" sz="1600">
                          <a:effectLst/>
                        </a:rPr>
                        <a:t>Incidenza della povertà (%)</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gridSpan="14">
                  <a:txBody>
                    <a:bodyPr/>
                    <a:lstStyle/>
                    <a:p>
                      <a:pPr algn="ctr">
                        <a:lnSpc>
                          <a:spcPct val="107000"/>
                        </a:lnSpc>
                        <a:spcAft>
                          <a:spcPts val="800"/>
                        </a:spcAft>
                      </a:pPr>
                      <a:r>
                        <a:rPr lang="it-IT" sz="1600">
                          <a:effectLst/>
                        </a:rPr>
                        <a:t> </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999511320"/>
                  </a:ext>
                </a:extLst>
              </a:tr>
              <a:tr h="251777">
                <a:tc>
                  <a:txBody>
                    <a:bodyPr/>
                    <a:lstStyle/>
                    <a:p>
                      <a:pPr algn="ctr">
                        <a:lnSpc>
                          <a:spcPct val="107000"/>
                        </a:lnSpc>
                        <a:spcAft>
                          <a:spcPts val="800"/>
                        </a:spcAft>
                      </a:pPr>
                      <a:r>
                        <a:rPr lang="it-IT" sz="1600">
                          <a:effectLst/>
                        </a:rPr>
                        <a:t>Famiglie</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6,5</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6,4</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5,9</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6,6</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6,4</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6,9</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18,3</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20,8</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19,1</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22,4</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16,7</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17,7</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10,1</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11,1</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481694073"/>
                  </a:ext>
                </a:extLst>
              </a:tr>
              <a:tr h="251777">
                <a:tc>
                  <a:txBody>
                    <a:bodyPr/>
                    <a:lstStyle/>
                    <a:p>
                      <a:pPr algn="ctr">
                        <a:lnSpc>
                          <a:spcPct val="107000"/>
                        </a:lnSpc>
                        <a:spcAft>
                          <a:spcPts val="800"/>
                        </a:spcAft>
                      </a:pPr>
                      <a:r>
                        <a:rPr lang="it-IT" sz="1600">
                          <a:effectLst/>
                        </a:rPr>
                        <a:t>Persone</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9,3</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8,9</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7,9</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9,2</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8,9</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10,0</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22,6</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25,3</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23,4</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27,3</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20,9</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21,1</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13,5</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14,8</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763942417"/>
                  </a:ext>
                </a:extLst>
              </a:tr>
              <a:tr h="251777">
                <a:tc>
                  <a:txBody>
                    <a:bodyPr/>
                    <a:lstStyle/>
                    <a:p>
                      <a:pPr>
                        <a:lnSpc>
                          <a:spcPct val="107000"/>
                        </a:lnSpc>
                        <a:spcAft>
                          <a:spcPts val="800"/>
                        </a:spcAft>
                      </a:pPr>
                      <a:r>
                        <a:rPr lang="it-IT" sz="1600">
                          <a:effectLst/>
                        </a:rPr>
                        <a:t>Intensità della povertà (%)</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gridSpan="14">
                  <a:txBody>
                    <a:bodyPr/>
                    <a:lstStyle/>
                    <a:p>
                      <a:pPr algn="ctr">
                        <a:lnSpc>
                          <a:spcPct val="107000"/>
                        </a:lnSpc>
                        <a:spcAft>
                          <a:spcPts val="800"/>
                        </a:spcAft>
                      </a:pPr>
                      <a:r>
                        <a:rPr lang="it-IT" sz="1600">
                          <a:effectLst/>
                        </a:rPr>
                        <a:t> </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627993590"/>
                  </a:ext>
                </a:extLst>
              </a:tr>
              <a:tr h="251777">
                <a:tc>
                  <a:txBody>
                    <a:bodyPr/>
                    <a:lstStyle/>
                    <a:p>
                      <a:pPr algn="ctr">
                        <a:lnSpc>
                          <a:spcPct val="107000"/>
                        </a:lnSpc>
                        <a:spcAft>
                          <a:spcPts val="800"/>
                        </a:spcAft>
                      </a:pPr>
                      <a:r>
                        <a:rPr lang="it-IT" sz="1600">
                          <a:effectLst/>
                        </a:rPr>
                        <a:t>Famiglie</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21,5</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21,5</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18,8</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18,6</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18,1</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20,1</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22,7</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22,7</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23,2</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23,2</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21,4</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21,4</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a:effectLst/>
                        </a:rPr>
                        <a:t>21,4</a:t>
                      </a:r>
                      <a:endParaRPr lang="it-IT"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600" dirty="0">
                          <a:effectLst/>
                        </a:rPr>
                        <a:t>21,7</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69557969"/>
                  </a:ext>
                </a:extLst>
              </a:tr>
            </a:tbl>
          </a:graphicData>
        </a:graphic>
      </p:graphicFrame>
      <p:sp>
        <p:nvSpPr>
          <p:cNvPr id="6" name="CasellaDiTesto 5">
            <a:extLst>
              <a:ext uri="{FF2B5EF4-FFF2-40B4-BE49-F238E27FC236}">
                <a16:creationId xmlns:a16="http://schemas.microsoft.com/office/drawing/2014/main" id="{ACEADC84-CF53-9281-DE24-182FCB39F0E8}"/>
              </a:ext>
            </a:extLst>
          </p:cNvPr>
          <p:cNvSpPr txBox="1"/>
          <p:nvPr/>
        </p:nvSpPr>
        <p:spPr>
          <a:xfrm>
            <a:off x="104575" y="4717853"/>
            <a:ext cx="11921262" cy="2016402"/>
          </a:xfrm>
          <a:prstGeom prst="rect">
            <a:avLst/>
          </a:prstGeom>
          <a:solidFill>
            <a:schemeClr val="accent1">
              <a:lumMod val="40000"/>
              <a:lumOff val="60000"/>
            </a:schemeClr>
          </a:solidFill>
        </p:spPr>
        <p:txBody>
          <a:bodyPr vert="horz" lIns="82918" tIns="41459" rIns="82918" bIns="41459" rtlCol="0">
            <a:noAutofit/>
          </a:bodyPr>
          <a:lstStyle>
            <a:defPPr>
              <a:defRPr lang="en-US"/>
            </a:defPPr>
            <a:lvl1pPr marL="342900" indent="-342900" algn="just">
              <a:spcBef>
                <a:spcPts val="1000"/>
              </a:spcBef>
              <a:spcAft>
                <a:spcPts val="0"/>
              </a:spcAft>
              <a:buClr>
                <a:schemeClr val="accent1"/>
              </a:buClr>
              <a:buSzPct val="80000"/>
              <a:buFont typeface="Wingdings 3" charset="2"/>
              <a:buChar char=""/>
              <a:defRPr sz="1600">
                <a:latin typeface="Calibri" panose="020F0502020204030204" pitchFamily="34" charset="0"/>
                <a:ea typeface="Calibri" panose="020F0502020204030204" pitchFamily="34" charset="0"/>
                <a:cs typeface="Times New Roman" panose="02020603050405020304" pitchFamily="18" charset="0"/>
              </a:defRPr>
            </a:lvl1pPr>
            <a:lvl2pPr marL="742950" indent="-285750">
              <a:spcBef>
                <a:spcPts val="1000"/>
              </a:spcBef>
              <a:spcAft>
                <a:spcPts val="0"/>
              </a:spcAft>
              <a:buClr>
                <a:schemeClr val="accent1"/>
              </a:buClr>
              <a:buSzPct val="80000"/>
              <a:buFont typeface="Wingdings 3" charset="2"/>
              <a:buChar char=""/>
              <a:defRPr sz="1600">
                <a:solidFill>
                  <a:schemeClr val="tx1">
                    <a:lumMod val="75000"/>
                    <a:lumOff val="25000"/>
                  </a:schemeClr>
                </a:solidFill>
              </a:defRPr>
            </a:lvl2pPr>
            <a:lvl3pPr marL="1143000" indent="-228600">
              <a:spcBef>
                <a:spcPts val="1000"/>
              </a:spcBef>
              <a:spcAft>
                <a:spcPts val="0"/>
              </a:spcAft>
              <a:buClr>
                <a:schemeClr val="accent1"/>
              </a:buClr>
              <a:buSzPct val="80000"/>
              <a:buFont typeface="Wingdings 3" charset="2"/>
              <a:buChar char=""/>
              <a:defRPr sz="1400">
                <a:solidFill>
                  <a:schemeClr val="tx1">
                    <a:lumMod val="75000"/>
                    <a:lumOff val="25000"/>
                  </a:schemeClr>
                </a:solidFill>
              </a:defRPr>
            </a:lvl3pPr>
            <a:lvl4pPr marL="1600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4pPr>
            <a:lvl5pPr marL="20574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5pPr>
            <a:lvl6pPr marL="25146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6pPr>
            <a:lvl7pPr marL="29718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7pPr>
            <a:lvl8pPr marL="34290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8pPr>
            <a:lvl9pPr marL="3886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9pPr>
          </a:lstStyle>
          <a:p>
            <a:r>
              <a:rPr lang="it-IT" sz="1800" dirty="0"/>
              <a:t>In Italia, nel 2021, </a:t>
            </a:r>
            <a:r>
              <a:rPr lang="it-IT" sz="1800" u="sng" dirty="0"/>
              <a:t>l’incidenza di povertà relativa cresce per le famiglie mono-componente </a:t>
            </a:r>
          </a:p>
          <a:p>
            <a:r>
              <a:rPr lang="it-IT" sz="1800" u="sng" dirty="0"/>
              <a:t>Le famiglie con tre o più figli minori che mostrano, a livello nazionale, un’incidenza di povertà relativa quasi tre volte superiore a quella media nazionale </a:t>
            </a:r>
          </a:p>
          <a:p>
            <a:r>
              <a:rPr lang="it-IT" sz="1800" dirty="0"/>
              <a:t>In base alla cittadinanza dei componenti della famiglia, l’incidenza di </a:t>
            </a:r>
            <a:r>
              <a:rPr lang="it-IT" sz="1800" u="sng" dirty="0"/>
              <a:t>povertà relativa nazionale è in aumento e pari al 9,2%, nel 2021, per le famiglie di soli italiani (dall’8,6% del 2020)</a:t>
            </a:r>
            <a:r>
              <a:rPr lang="it-IT" sz="1800" dirty="0"/>
              <a:t>, ma è </a:t>
            </a:r>
            <a:r>
              <a:rPr lang="it-IT" sz="1800" u="sng" dirty="0"/>
              <a:t>tre volte più grande, e cresce molto, per le famiglie con almeno uno straniero (30,4% nel 2021, da 26,5% nel 2020)</a:t>
            </a:r>
          </a:p>
          <a:p>
            <a:endParaRPr lang="it-IT" sz="1800" dirty="0"/>
          </a:p>
        </p:txBody>
      </p:sp>
    </p:spTree>
    <p:extLst>
      <p:ext uri="{BB962C8B-B14F-4D97-AF65-F5344CB8AC3E}">
        <p14:creationId xmlns:p14="http://schemas.microsoft.com/office/powerpoint/2010/main" val="1680123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7"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3FD6E136-FAA2-58B9-4CA5-D1A703179328}"/>
              </a:ext>
            </a:extLst>
          </p:cNvPr>
          <p:cNvSpPr txBox="1"/>
          <p:nvPr/>
        </p:nvSpPr>
        <p:spPr>
          <a:xfrm>
            <a:off x="533592" y="1131558"/>
            <a:ext cx="11124816" cy="3626827"/>
          </a:xfrm>
          <a:prstGeom prst="rect">
            <a:avLst/>
          </a:prstGeom>
          <a:noFill/>
        </p:spPr>
        <p:txBody>
          <a:bodyPr wrap="square">
            <a:spAutoFit/>
          </a:bodyPr>
          <a:lstStyle/>
          <a:p>
            <a:pPr algn="ctr">
              <a:lnSpc>
                <a:spcPct val="80000"/>
              </a:lnSpc>
            </a:pPr>
            <a:r>
              <a:rPr lang="it-IT" sz="6600" dirty="0">
                <a:solidFill>
                  <a:srgbClr val="00B0F0"/>
                </a:solidFill>
                <a:latin typeface="+mj-lt"/>
                <a:cs typeface="Arial" panose="020B0604020202020204" pitchFamily="34" charset="0"/>
              </a:rPr>
              <a:t>La vulnerabilità sociale e materiale nella Provincia di Monza Brianza</a:t>
            </a:r>
          </a:p>
          <a:p>
            <a:pPr algn="ctr">
              <a:lnSpc>
                <a:spcPct val="80000"/>
              </a:lnSpc>
            </a:pPr>
            <a:endParaRPr lang="it-IT" sz="4000" dirty="0">
              <a:solidFill>
                <a:srgbClr val="00B0F0"/>
              </a:solidFill>
              <a:latin typeface="+mj-lt"/>
              <a:cs typeface="Arial" panose="020B0604020202020204" pitchFamily="34" charset="0"/>
            </a:endParaRPr>
          </a:p>
          <a:p>
            <a:pPr algn="ctr">
              <a:lnSpc>
                <a:spcPct val="80000"/>
              </a:lnSpc>
            </a:pPr>
            <a:r>
              <a:rPr lang="it-IT" sz="4000" dirty="0">
                <a:solidFill>
                  <a:srgbClr val="00B0F0"/>
                </a:solidFill>
                <a:latin typeface="+mj-lt"/>
                <a:cs typeface="Arial" panose="020B0604020202020204" pitchFamily="34" charset="0"/>
              </a:rPr>
              <a:t>L’indicatore IVSM</a:t>
            </a:r>
            <a:endParaRPr lang="it-IT" sz="3600" dirty="0"/>
          </a:p>
        </p:txBody>
      </p:sp>
      <p:pic>
        <p:nvPicPr>
          <p:cNvPr id="6" name="Elemento grafico 5" descr="Presentazione con grafico a torta contorno">
            <a:extLst>
              <a:ext uri="{FF2B5EF4-FFF2-40B4-BE49-F238E27FC236}">
                <a16:creationId xmlns:a16="http://schemas.microsoft.com/office/drawing/2014/main" id="{0E470472-34CD-D7DB-358A-FBE17784C0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90428" y="4535662"/>
            <a:ext cx="2211144" cy="2211144"/>
          </a:xfrm>
          <a:prstGeom prst="rect">
            <a:avLst/>
          </a:prstGeom>
        </p:spPr>
      </p:pic>
    </p:spTree>
    <p:extLst>
      <p:ext uri="{BB962C8B-B14F-4D97-AF65-F5344CB8AC3E}">
        <p14:creationId xmlns:p14="http://schemas.microsoft.com/office/powerpoint/2010/main" val="457975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1F5497F7-0F07-4C94-5E36-D759101AEEEE}"/>
              </a:ext>
            </a:extLst>
          </p:cNvPr>
          <p:cNvSpPr txBox="1"/>
          <p:nvPr/>
        </p:nvSpPr>
        <p:spPr>
          <a:xfrm>
            <a:off x="1120927" y="-454"/>
            <a:ext cx="10647247" cy="706347"/>
          </a:xfrm>
          <a:prstGeom prst="rect">
            <a:avLst/>
          </a:prstGeom>
          <a:noFill/>
        </p:spPr>
        <p:txBody>
          <a:bodyPr wrap="square">
            <a:spAutoFit/>
          </a:bodyPr>
          <a:lstStyle/>
          <a:p>
            <a:r>
              <a:rPr lang="it-IT" sz="3990" dirty="0">
                <a:solidFill>
                  <a:srgbClr val="10407A"/>
                </a:solidFill>
                <a:latin typeface="+mj-lt"/>
                <a:cs typeface="Arial" panose="020B0604020202020204" pitchFamily="34" charset="0"/>
              </a:rPr>
              <a:t>La vulnerabilità sociale e materiale</a:t>
            </a:r>
            <a:endParaRPr lang="it-IT" sz="3990" dirty="0"/>
          </a:p>
        </p:txBody>
      </p:sp>
      <p:pic>
        <p:nvPicPr>
          <p:cNvPr id="8" name="Elemento grafico 7" descr="Grafico periodico contorno">
            <a:extLst>
              <a:ext uri="{FF2B5EF4-FFF2-40B4-BE49-F238E27FC236}">
                <a16:creationId xmlns:a16="http://schemas.microsoft.com/office/drawing/2014/main" id="{FC52FF36-40D9-103E-1D36-51157638993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9560" y="-95010"/>
            <a:ext cx="1105572" cy="1105572"/>
          </a:xfrm>
          <a:prstGeom prst="rect">
            <a:avLst/>
          </a:prstGeom>
        </p:spPr>
      </p:pic>
      <p:sp>
        <p:nvSpPr>
          <p:cNvPr id="3" name="CasellaDiTesto 2">
            <a:extLst>
              <a:ext uri="{FF2B5EF4-FFF2-40B4-BE49-F238E27FC236}">
                <a16:creationId xmlns:a16="http://schemas.microsoft.com/office/drawing/2014/main" id="{0A1077EC-4B2D-9795-4C83-F93C1B0008BB}"/>
              </a:ext>
            </a:extLst>
          </p:cNvPr>
          <p:cNvSpPr txBox="1"/>
          <p:nvPr/>
        </p:nvSpPr>
        <p:spPr>
          <a:xfrm>
            <a:off x="383506" y="859987"/>
            <a:ext cx="11453492" cy="427168"/>
          </a:xfrm>
          <a:prstGeom prst="rect">
            <a:avLst/>
          </a:prstGeom>
          <a:noFill/>
        </p:spPr>
        <p:txBody>
          <a:bodyPr wrap="square">
            <a:spAutoFit/>
          </a:bodyPr>
          <a:lstStyle/>
          <a:p>
            <a:r>
              <a:rPr lang="it-IT" sz="2176" b="1" dirty="0">
                <a:solidFill>
                  <a:srgbClr val="00B0F0"/>
                </a:solidFill>
                <a:latin typeface="Calibri" panose="020F0502020204030204" pitchFamily="34" charset="0"/>
                <a:ea typeface="+mj-ea"/>
                <a:cs typeface="Calibri" panose="020F0502020204030204" pitchFamily="34" charset="0"/>
              </a:rPr>
              <a:t>Le definizioni ed i limiti dell’IVSM</a:t>
            </a:r>
          </a:p>
        </p:txBody>
      </p:sp>
      <p:sp>
        <p:nvSpPr>
          <p:cNvPr id="6" name="CasellaDiTesto 5">
            <a:extLst>
              <a:ext uri="{FF2B5EF4-FFF2-40B4-BE49-F238E27FC236}">
                <a16:creationId xmlns:a16="http://schemas.microsoft.com/office/drawing/2014/main" id="{BBA6AA31-347E-D1B4-1CE0-848A562365C8}"/>
              </a:ext>
            </a:extLst>
          </p:cNvPr>
          <p:cNvSpPr txBox="1"/>
          <p:nvPr/>
        </p:nvSpPr>
        <p:spPr>
          <a:xfrm>
            <a:off x="433657" y="1287155"/>
            <a:ext cx="11324685" cy="5400248"/>
          </a:xfrm>
          <a:prstGeom prst="rect">
            <a:avLst/>
          </a:prstGeom>
          <a:solidFill>
            <a:schemeClr val="accent1">
              <a:lumMod val="40000"/>
              <a:lumOff val="60000"/>
            </a:schemeClr>
          </a:solidFill>
        </p:spPr>
        <p:txBody>
          <a:bodyPr vert="horz" lIns="82918" tIns="41459" rIns="82918" bIns="41459" rtlCol="0">
            <a:noAutofit/>
          </a:bodyPr>
          <a:lstStyle>
            <a:defPPr>
              <a:defRPr lang="en-US"/>
            </a:defPPr>
            <a:lvl1pPr marL="342900" indent="-342900" algn="just">
              <a:spcBef>
                <a:spcPts val="1000"/>
              </a:spcBef>
              <a:spcAft>
                <a:spcPts val="0"/>
              </a:spcAft>
              <a:buClr>
                <a:schemeClr val="accent1"/>
              </a:buClr>
              <a:buSzPct val="80000"/>
              <a:buFont typeface="Wingdings 3" charset="2"/>
              <a:buChar char=""/>
              <a:defRPr sz="1600">
                <a:latin typeface="Calibri" panose="020F0502020204030204" pitchFamily="34" charset="0"/>
                <a:ea typeface="Calibri" panose="020F0502020204030204" pitchFamily="34" charset="0"/>
                <a:cs typeface="Times New Roman" panose="02020603050405020304" pitchFamily="18" charset="0"/>
              </a:defRPr>
            </a:lvl1pPr>
            <a:lvl2pPr marL="742950" indent="-285750">
              <a:spcBef>
                <a:spcPts val="1000"/>
              </a:spcBef>
              <a:spcAft>
                <a:spcPts val="0"/>
              </a:spcAft>
              <a:buClr>
                <a:schemeClr val="accent1"/>
              </a:buClr>
              <a:buSzPct val="80000"/>
              <a:buFont typeface="Wingdings 3" charset="2"/>
              <a:buChar char=""/>
              <a:defRPr sz="1600">
                <a:solidFill>
                  <a:schemeClr val="tx1">
                    <a:lumMod val="75000"/>
                    <a:lumOff val="25000"/>
                  </a:schemeClr>
                </a:solidFill>
              </a:defRPr>
            </a:lvl2pPr>
            <a:lvl3pPr marL="1143000" indent="-228600">
              <a:spcBef>
                <a:spcPts val="1000"/>
              </a:spcBef>
              <a:spcAft>
                <a:spcPts val="0"/>
              </a:spcAft>
              <a:buClr>
                <a:schemeClr val="accent1"/>
              </a:buClr>
              <a:buSzPct val="80000"/>
              <a:buFont typeface="Wingdings 3" charset="2"/>
              <a:buChar char=""/>
              <a:defRPr sz="1400">
                <a:solidFill>
                  <a:schemeClr val="tx1">
                    <a:lumMod val="75000"/>
                    <a:lumOff val="25000"/>
                  </a:schemeClr>
                </a:solidFill>
              </a:defRPr>
            </a:lvl3pPr>
            <a:lvl4pPr marL="1600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4pPr>
            <a:lvl5pPr marL="20574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5pPr>
            <a:lvl6pPr marL="25146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6pPr>
            <a:lvl7pPr marL="29718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7pPr>
            <a:lvl8pPr marL="34290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8pPr>
            <a:lvl9pPr marL="3886200" indent="-2286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9pPr>
          </a:lstStyle>
          <a:p>
            <a:r>
              <a:rPr lang="it-IT" sz="2000" dirty="0"/>
              <a:t>Con l’IVSM il concetto di vulnerabilità sociale e materiale </a:t>
            </a:r>
            <a:r>
              <a:rPr lang="it-IT" sz="2000" u="sng" dirty="0"/>
              <a:t>risulta il prodotto delle (avverse) condizioni abitative, del livello di istruzione, della partecipazione al mercato del lavoro, delle condizioni economiche nonché delle strutture familiari (anche in riferimento al disagio assistenziale derivante dall’invecchiamento dei componenti delle medesime)</a:t>
            </a:r>
          </a:p>
          <a:p>
            <a:r>
              <a:rPr lang="it-IT" sz="2000" dirty="0"/>
              <a:t>Lo scopo dell’indicatore è “</a:t>
            </a:r>
            <a:r>
              <a:rPr lang="it-IT" sz="2000" u="sng" dirty="0"/>
              <a:t>fornire uno strumento di analisi a supporto degli interventi socio-assistenziali a livello locale, descrittivo del livello di esposizione di alcune fasce di popolazione a fattori di rischio, connessi con il ciclo di vita delle persone o con la condizione socio-economica delle persone</a:t>
            </a:r>
            <a:r>
              <a:rPr lang="it-IT" sz="2000" dirty="0"/>
              <a:t>”</a:t>
            </a:r>
          </a:p>
          <a:p>
            <a:r>
              <a:rPr lang="it-IT" sz="2000" u="sng" dirty="0"/>
              <a:t>I dati disponibili a livello comunale hanno permesso il calcolo dell’IVSM a livello provinciale</a:t>
            </a:r>
            <a:r>
              <a:rPr lang="it-IT" sz="2000" dirty="0"/>
              <a:t> (in questa sede, si è calcolata la media, ponderata alla numerosità della popolazione residente dell’IVSM su tutti i comuni delle 12 Province lombarde)</a:t>
            </a:r>
          </a:p>
          <a:p>
            <a:r>
              <a:rPr lang="it-IT" sz="2000" dirty="0"/>
              <a:t>La potenza descrittiva dei livelli di vulnerabilità sociale e materiale dell’IVSM sono evidenti. Tuttavia, </a:t>
            </a:r>
            <a:r>
              <a:rPr lang="it-IT" sz="2000" u="sng" dirty="0"/>
              <a:t>il fatto che si alimenti dei dati raccolti in occasione dei censimenti nazionali, nei periodi più lontani dall’ultima rilevazione censuaria, rende l’informazione offerta dall’indicatore poco attuale (I dati del 2011, gli ultimi disponibili, saranno sicuramente molto diversi da quelli che l’Istat rilascerà tra breve, a seguito della conclusione dell’ultimo censimento della popolazione del 2021)</a:t>
            </a:r>
            <a:r>
              <a:rPr lang="it-IT" sz="2000" dirty="0"/>
              <a:t>.</a:t>
            </a:r>
          </a:p>
          <a:p>
            <a:endParaRPr lang="it-IT" sz="2000" dirty="0"/>
          </a:p>
        </p:txBody>
      </p:sp>
    </p:spTree>
    <p:extLst>
      <p:ext uri="{BB962C8B-B14F-4D97-AF65-F5344CB8AC3E}">
        <p14:creationId xmlns:p14="http://schemas.microsoft.com/office/powerpoint/2010/main" val="2274705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1260</TotalTime>
  <Words>5998</Words>
  <Application>Microsoft Office PowerPoint</Application>
  <PresentationFormat>Widescreen</PresentationFormat>
  <Paragraphs>877</Paragraphs>
  <Slides>26</Slides>
  <Notes>26</Notes>
  <HiddenSlides>4</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26</vt:i4>
      </vt:variant>
    </vt:vector>
  </HeadingPairs>
  <TitlesOfParts>
    <vt:vector size="33" baseType="lpstr">
      <vt:lpstr>Arial</vt:lpstr>
      <vt:lpstr>Arial Narrow</vt:lpstr>
      <vt:lpstr>Calibri</vt:lpstr>
      <vt:lpstr>Calibri Light</vt:lpstr>
      <vt:lpstr>Wingdings</vt:lpstr>
      <vt:lpstr>Wingdings 3</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enrico fabbri</dc:creator>
  <cp:lastModifiedBy>enrico fabbri</cp:lastModifiedBy>
  <cp:revision>36</cp:revision>
  <cp:lastPrinted>2022-12-05T13:38:00Z</cp:lastPrinted>
  <dcterms:created xsi:type="dcterms:W3CDTF">2022-09-08T10:30:07Z</dcterms:created>
  <dcterms:modified xsi:type="dcterms:W3CDTF">2022-12-05T13:57:54Z</dcterms:modified>
</cp:coreProperties>
</file>